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747" r:id="rId3"/>
    <p:sldId id="771" r:id="rId4"/>
    <p:sldId id="748" r:id="rId5"/>
    <p:sldId id="756" r:id="rId6"/>
    <p:sldId id="749" r:id="rId7"/>
    <p:sldId id="757" r:id="rId8"/>
    <p:sldId id="758" r:id="rId9"/>
    <p:sldId id="759" r:id="rId10"/>
    <p:sldId id="760" r:id="rId11"/>
    <p:sldId id="761" r:id="rId12"/>
    <p:sldId id="762" r:id="rId13"/>
    <p:sldId id="763" r:id="rId14"/>
    <p:sldId id="764" r:id="rId15"/>
    <p:sldId id="765" r:id="rId16"/>
    <p:sldId id="768" r:id="rId17"/>
    <p:sldId id="769" r:id="rId18"/>
    <p:sldId id="770" r:id="rId19"/>
    <p:sldId id="772" r:id="rId20"/>
  </p:sldIdLst>
  <p:sldSz cx="12192000" cy="6858000"/>
  <p:notesSz cx="6735763" cy="98663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7" userDrawn="1">
          <p15:clr>
            <a:srgbClr val="A4A3A4"/>
          </p15:clr>
        </p15:guide>
        <p15:guide id="2" pos="211" userDrawn="1">
          <p15:clr>
            <a:srgbClr val="A4A3A4"/>
          </p15:clr>
        </p15:guide>
        <p15:guide id="4" orient="horz" pos="1706" userDrawn="1">
          <p15:clr>
            <a:srgbClr val="A4A3A4"/>
          </p15:clr>
        </p15:guide>
        <p15:guide id="5" pos="4044" userDrawn="1">
          <p15:clr>
            <a:srgbClr val="A4A3A4"/>
          </p15:clr>
        </p15:guide>
        <p15:guide id="6" pos="529" userDrawn="1">
          <p15:clr>
            <a:srgbClr val="A4A3A4"/>
          </p15:clr>
        </p15:guide>
        <p15:guide id="7" pos="6675" userDrawn="1">
          <p15:clr>
            <a:srgbClr val="A4A3A4"/>
          </p15:clr>
        </p15:guide>
        <p15:guide id="8" pos="7083" userDrawn="1">
          <p15:clr>
            <a:srgbClr val="A4A3A4"/>
          </p15:clr>
        </p15:guide>
        <p15:guide id="10" orient="horz" pos="2614" userDrawn="1">
          <p15:clr>
            <a:srgbClr val="A4A3A4"/>
          </p15:clr>
        </p15:guide>
        <p15:guide id="11" orient="horz" pos="3861" userDrawn="1">
          <p15:clr>
            <a:srgbClr val="A4A3A4"/>
          </p15:clr>
        </p15:guide>
        <p15:guide id="13" orient="horz" pos="1185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kaeva Aymisey" initials="AA" lastIdx="1" clrIdx="0">
    <p:extLst>
      <p:ext uri="{19B8F6BF-5375-455C-9EA6-DF929625EA0E}">
        <p15:presenceInfo xmlns:p15="http://schemas.microsoft.com/office/powerpoint/2012/main" userId="S-1-5-21-3829881405-2567336740-1363063690-147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1717"/>
    <a:srgbClr val="2F5597"/>
    <a:srgbClr val="4D69A5"/>
    <a:srgbClr val="F9F9F9"/>
    <a:srgbClr val="9F4D45"/>
    <a:srgbClr val="608656"/>
    <a:srgbClr val="5B9BD5"/>
    <a:srgbClr val="F0F0F0"/>
    <a:srgbClr val="203864"/>
    <a:srgbClr val="1F4E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931" autoAdjust="0"/>
    <p:restoredTop sz="96433" autoAdjust="0"/>
  </p:normalViewPr>
  <p:slideViewPr>
    <p:cSldViewPr snapToGrid="0" showGuides="1">
      <p:cViewPr varScale="1">
        <p:scale>
          <a:sx n="109" d="100"/>
          <a:sy n="109" d="100"/>
        </p:scale>
        <p:origin x="822" y="96"/>
      </p:cViewPr>
      <p:guideLst>
        <p:guide orient="horz" pos="2387"/>
        <p:guide pos="211"/>
        <p:guide orient="horz" pos="1706"/>
        <p:guide pos="4044"/>
        <p:guide pos="529"/>
        <p:guide pos="6675"/>
        <p:guide pos="7083"/>
        <p:guide orient="horz" pos="2614"/>
        <p:guide orient="horz" pos="3861"/>
        <p:guide orient="horz" pos="118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5029"/>
          </a:xfrm>
          <a:prstGeom prst="rect">
            <a:avLst/>
          </a:prstGeom>
        </p:spPr>
        <p:txBody>
          <a:bodyPr vert="horz" lIns="94857" tIns="47429" rIns="94857" bIns="47429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6" y="1"/>
            <a:ext cx="2918831" cy="495029"/>
          </a:xfrm>
          <a:prstGeom prst="rect">
            <a:avLst/>
          </a:prstGeom>
        </p:spPr>
        <p:txBody>
          <a:bodyPr vert="horz" lIns="94857" tIns="47429" rIns="94857" bIns="47429" rtlCol="0"/>
          <a:lstStyle>
            <a:lvl1pPr algn="r">
              <a:defRPr sz="1300"/>
            </a:lvl1pPr>
          </a:lstStyle>
          <a:p>
            <a:fld id="{EB11226F-2913-4141-95DA-6108ECF523B7}" type="datetimeFigureOut">
              <a:rPr lang="ru-RU" smtClean="0"/>
              <a:t>23.03.2025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11163" y="1235075"/>
            <a:ext cx="5913437" cy="3327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857" tIns="47429" rIns="94857" bIns="47429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8" y="4748164"/>
            <a:ext cx="5388610" cy="3884861"/>
          </a:xfrm>
          <a:prstGeom prst="rect">
            <a:avLst/>
          </a:prstGeom>
        </p:spPr>
        <p:txBody>
          <a:bodyPr vert="horz" lIns="94857" tIns="47429" rIns="94857" bIns="47429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1286"/>
            <a:ext cx="2918831" cy="495029"/>
          </a:xfrm>
          <a:prstGeom prst="rect">
            <a:avLst/>
          </a:prstGeom>
        </p:spPr>
        <p:txBody>
          <a:bodyPr vert="horz" lIns="94857" tIns="47429" rIns="94857" bIns="47429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6" y="9371286"/>
            <a:ext cx="2918831" cy="495029"/>
          </a:xfrm>
          <a:prstGeom prst="rect">
            <a:avLst/>
          </a:prstGeom>
        </p:spPr>
        <p:txBody>
          <a:bodyPr vert="horz" lIns="94857" tIns="47429" rIns="94857" bIns="47429" rtlCol="0" anchor="b"/>
          <a:lstStyle>
            <a:lvl1pPr algn="r">
              <a:defRPr sz="1300"/>
            </a:lvl1pPr>
          </a:lstStyle>
          <a:p>
            <a:fld id="{5DAD6D98-02DE-40EF-A6F8-3D5A15F08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18437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AD6D98-02DE-40EF-A6F8-3D5A15F0823C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91665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1EE7F-04FE-448F-8E81-86A7B18DD916}" type="datetime1">
              <a:rPr lang="ru-RU" smtClean="0"/>
              <a:t>23.03.2025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9908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C9E8C-2E21-46A9-BFBA-2084B736E14B}" type="datetime1">
              <a:rPr lang="ru-RU" smtClean="0"/>
              <a:t>23.03.2025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97300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EEEF0-4A53-480B-A00D-DF74C23640E9}" type="datetime1">
              <a:rPr lang="ru-RU" smtClean="0"/>
              <a:t>23.03.2025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4212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EAD97-4360-49FD-941B-2070BC49F3E0}" type="datetime1">
              <a:rPr lang="ru-RU" smtClean="0"/>
              <a:t>23.03.2025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2373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9ACBB-C58B-436A-9937-8A86F69B38E5}" type="datetime1">
              <a:rPr lang="ru-RU" smtClean="0"/>
              <a:t>23.03.2025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2858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2DD5E-66C0-422D-9C5A-0DD333C3441F}" type="datetime1">
              <a:rPr lang="ru-RU" smtClean="0"/>
              <a:t>23.03.2025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378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AD6C-BAEB-4054-976A-B13C116CDCBE}" type="datetime1">
              <a:rPr lang="ru-RU" smtClean="0"/>
              <a:t>23.03.2025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1174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23AF6-18C2-49BB-8038-152CE32956E7}" type="datetime1">
              <a:rPr lang="ru-RU" smtClean="0"/>
              <a:t>23.03.2025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4315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65847-7797-49E0-9332-749698D87358}" type="datetime1">
              <a:rPr lang="ru-RU" smtClean="0"/>
              <a:t>23.03.2025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6557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76EA3-245A-4844-98B7-B61555C3094A}" type="datetime1">
              <a:rPr lang="ru-RU" smtClean="0"/>
              <a:t>23.03.2025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2303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7A4A8-09A9-4F14-B859-E3BA960C9B7C}" type="datetime1">
              <a:rPr lang="ru-RU" smtClean="0"/>
              <a:t>23.03.2025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8105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BB6040-3EAD-4387-8FD0-0AE8DE51032E}" type="datetime1">
              <a:rPr lang="ru-RU" smtClean="0"/>
              <a:t>23.03.2025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EEE190-4A83-4E2D-898F-72D32FBD8C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0031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trudvsem.ru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b="15368"/>
          <a:stretch/>
        </p:blipFill>
        <p:spPr>
          <a:xfrm>
            <a:off x="2931" y="0"/>
            <a:ext cx="12186138" cy="687558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931" y="-11554"/>
            <a:ext cx="12191999" cy="6869554"/>
          </a:xfrm>
          <a:prstGeom prst="rect">
            <a:avLst/>
          </a:prstGeom>
          <a:gradFill>
            <a:gsLst>
              <a:gs pos="0">
                <a:schemeClr val="bg1">
                  <a:alpha val="78000"/>
                </a:schemeClr>
              </a:gs>
              <a:gs pos="19000">
                <a:schemeClr val="bg1">
                  <a:alpha val="71000"/>
                </a:schemeClr>
              </a:gs>
              <a:gs pos="100000">
                <a:srgbClr val="2F5597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337514" y="1383010"/>
            <a:ext cx="33753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cap="all" dirty="0"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rPr>
              <a:t>МИНИСТЕРСТВО ОБРАЗОВАНИЯ И НАУКИ </a:t>
            </a:r>
          </a:p>
          <a:p>
            <a:pPr algn="ctr"/>
            <a:r>
              <a:rPr lang="ru-RU" sz="1200" cap="all" dirty="0"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rPr>
              <a:t>РЕСПУБЛИКИ ДАГЕСТАН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7929" y="319747"/>
            <a:ext cx="1054559" cy="106326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82" r="34250" b="839"/>
          <a:stretch/>
        </p:blipFill>
        <p:spPr>
          <a:xfrm>
            <a:off x="7743385" y="-136525"/>
            <a:ext cx="4477629" cy="6858000"/>
          </a:xfrm>
          <a:prstGeom prst="rect">
            <a:avLst/>
          </a:prstGeom>
        </p:spPr>
      </p:pic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1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829508" y="2159020"/>
            <a:ext cx="8391399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rgbClr val="171717"/>
                </a:solidFill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«О реализации постановления Правительства Российской Федерации от 27 апреля 2024 г. № 555 «О целевом обучении по образовательным программам среднего профессионального и высшего образования»</a:t>
            </a:r>
          </a:p>
          <a:p>
            <a:pPr algn="ctr"/>
            <a:endParaRPr lang="ru-RU" sz="2800" dirty="0" smtClean="0">
              <a:latin typeface="Arial Black" panose="020B0A04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ru-RU" sz="1600" b="1" i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Кунтуганова</a:t>
            </a:r>
            <a:r>
              <a:rPr lang="ru-RU" sz="1600" b="1" i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Дина </a:t>
            </a:r>
            <a:r>
              <a:rPr lang="ru-RU" sz="1600" b="1" i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Асланбековна</a:t>
            </a:r>
            <a:r>
              <a:rPr lang="ru-RU" sz="1600" b="1" i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r>
              <a:rPr lang="ru-RU" sz="1600" b="1" i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начальник отдела развития профессионального образования и науки Минобрнауки РД</a:t>
            </a:r>
            <a:endParaRPr lang="ru-RU" sz="1600" b="1" i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800" dirty="0">
              <a:solidFill>
                <a:schemeClr val="bg1"/>
              </a:solidFill>
              <a:latin typeface="Arial Black" panose="020B0A04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6115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393199" y="2465006"/>
            <a:ext cx="4753502" cy="232181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44032" y="751437"/>
            <a:ext cx="11371274" cy="5748949"/>
          </a:xfrm>
          <a:prstGeom prst="rect">
            <a:avLst/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10886740" y="0"/>
            <a:ext cx="934119" cy="981454"/>
            <a:chOff x="10488598" y="0"/>
            <a:chExt cx="861550" cy="894615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10560050" y="0"/>
              <a:ext cx="720725" cy="8946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10488598" y="103600"/>
              <a:ext cx="861550" cy="791015"/>
              <a:chOff x="10488598" y="103600"/>
              <a:chExt cx="861550" cy="791015"/>
            </a:xfrm>
          </p:grpSpPr>
          <p:pic>
            <p:nvPicPr>
              <p:cNvPr id="12" name="Рисунок 11" descr="C:\Users\NurulvaraevaS\AppData\Local\Microsoft\Windows\INetCache\Content.Word\герб Дагестана.png"/>
              <p:cNvPicPr/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94453" y="103600"/>
                <a:ext cx="449840" cy="47320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3" name="Прямоугольник 12"/>
              <p:cNvSpPr/>
              <p:nvPr/>
            </p:nvSpPr>
            <p:spPr>
              <a:xfrm>
                <a:off x="10488598" y="617616"/>
                <a:ext cx="861550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МИНИСТЕРСТВО ОБРАЗОВАНИЯ И НАУКИ </a:t>
                </a:r>
              </a:p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РЕСПУБЛИКИ ДАГЕСТАН</a:t>
                </a:r>
              </a:p>
            </p:txBody>
          </p:sp>
        </p:grpSp>
      </p:grpSp>
      <p:sp>
        <p:nvSpPr>
          <p:cNvPr id="19" name="Номер слайда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2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091378" y="2686404"/>
            <a:ext cx="518988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2060"/>
                </a:solidFill>
              </a:rPr>
              <a:t>Вопросы организации целевого обучения урегулированы: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23703" y="1362812"/>
            <a:ext cx="1044850" cy="1044850"/>
          </a:xfrm>
          <a:prstGeom prst="rect">
            <a:avLst/>
          </a:prstGeom>
        </p:spPr>
      </p:pic>
      <p:sp>
        <p:nvSpPr>
          <p:cNvPr id="17" name="Равнобедренный треугольник 16"/>
          <p:cNvSpPr/>
          <p:nvPr/>
        </p:nvSpPr>
        <p:spPr>
          <a:xfrm rot="5400000">
            <a:off x="4317250" y="3371313"/>
            <a:ext cx="2321812" cy="509195"/>
          </a:xfrm>
          <a:prstGeom prst="triangle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5724859" y="1659021"/>
            <a:ext cx="609600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Федеральным </a:t>
            </a:r>
            <a:r>
              <a:rPr lang="ru-RU" sz="1600" b="1" dirty="0"/>
              <a:t>законом от 29 декабря 2012 г. № 273-ФЗ «Об образовании в Российской Федерации» (статья 56, статья 71.1</a:t>
            </a:r>
            <a:r>
              <a:rPr lang="ru-RU" sz="1600" b="1" dirty="0" smtClean="0"/>
              <a:t>)</a:t>
            </a:r>
          </a:p>
          <a:p>
            <a:endParaRPr lang="ru-RU" sz="1600" b="1" dirty="0"/>
          </a:p>
          <a:p>
            <a:r>
              <a:rPr lang="ru-RU" sz="1600" b="1" dirty="0" smtClean="0"/>
              <a:t>Постановлением </a:t>
            </a:r>
            <a:r>
              <a:rPr lang="ru-RU" sz="1600" b="1" dirty="0"/>
              <a:t>Правительства Российской Федерации от 27 апреля 2024 г. № </a:t>
            </a:r>
            <a:r>
              <a:rPr lang="ru-RU" sz="1600" b="1" dirty="0" smtClean="0"/>
              <a:t>555</a:t>
            </a:r>
          </a:p>
          <a:p>
            <a:r>
              <a:rPr lang="ru-RU" sz="1600" b="1" dirty="0" smtClean="0"/>
              <a:t> </a:t>
            </a:r>
            <a:r>
              <a:rPr lang="ru-RU" sz="1600" b="1" dirty="0"/>
              <a:t>«О целевом обучении по образовательным программам среднего профессионального и высшего образования</a:t>
            </a:r>
            <a:r>
              <a:rPr lang="ru-RU" sz="1600" b="1" dirty="0" smtClean="0"/>
              <a:t>», которым </a:t>
            </a:r>
            <a:r>
              <a:rPr lang="ru-RU" sz="1600" b="1" dirty="0"/>
              <a:t>регламентированы </a:t>
            </a:r>
            <a:r>
              <a:rPr lang="ru-RU" sz="1600" b="1" dirty="0" smtClean="0"/>
              <a:t>Правила установления квоты приема на целевое обучение по образовательным программам высшего образования за счет бюджетных ассигнований федерального бюджета. </a:t>
            </a:r>
            <a:r>
              <a:rPr lang="ru-RU" sz="1600" i="1" dirty="0" smtClean="0"/>
              <a:t>Они </a:t>
            </a:r>
            <a:r>
              <a:rPr lang="ru-RU" sz="1600" i="1" dirty="0"/>
              <a:t>определяют, как в ближайшие годы будут рассчитывать количество мест для приоритетного зачисления </a:t>
            </a:r>
            <a:r>
              <a:rPr lang="ru-RU" sz="1600" i="1" dirty="0" err="1"/>
              <a:t>целевиков</a:t>
            </a:r>
            <a:r>
              <a:rPr lang="ru-RU" sz="1600" i="1" dirty="0"/>
              <a:t>.</a:t>
            </a:r>
          </a:p>
          <a:p>
            <a:endParaRPr lang="ru-RU" sz="1600" b="1" dirty="0" smtClean="0"/>
          </a:p>
          <a:p>
            <a:r>
              <a:rPr lang="ru-RU" sz="1600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Согласно </a:t>
            </a:r>
            <a:r>
              <a:rPr lang="ru-RU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новым правилам, вместе с количеством необходимых целевых мест сразу указываются и вузы для приёма, и, если это возможно, будущие работодатели </a:t>
            </a:r>
            <a:r>
              <a:rPr lang="ru-RU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целевиков</a:t>
            </a:r>
            <a:r>
              <a:rPr lang="ru-RU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1600" i="1" dirty="0" smtClean="0"/>
          </a:p>
          <a:p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5081200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76118" y="817685"/>
            <a:ext cx="11742967" cy="5606266"/>
          </a:xfrm>
          <a:prstGeom prst="rect">
            <a:avLst/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11257881" y="25132"/>
            <a:ext cx="934119" cy="981454"/>
            <a:chOff x="10488598" y="0"/>
            <a:chExt cx="861550" cy="894615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10560050" y="0"/>
              <a:ext cx="720725" cy="8946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10488598" y="103600"/>
              <a:ext cx="861550" cy="791015"/>
              <a:chOff x="10488598" y="103600"/>
              <a:chExt cx="861550" cy="791015"/>
            </a:xfrm>
          </p:grpSpPr>
          <p:pic>
            <p:nvPicPr>
              <p:cNvPr id="12" name="Рисунок 11" descr="C:\Users\NurulvaraevaS\AppData\Local\Microsoft\Windows\INetCache\Content.Word\герб Дагестана.png"/>
              <p:cNvPicPr/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94453" y="103600"/>
                <a:ext cx="449840" cy="47320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3" name="Прямоугольник 12"/>
              <p:cNvSpPr/>
              <p:nvPr/>
            </p:nvSpPr>
            <p:spPr>
              <a:xfrm>
                <a:off x="10488598" y="617616"/>
                <a:ext cx="861550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МИНИСТЕРСТВО ОБРАЗОВАНИЯ И НАУКИ </a:t>
                </a:r>
              </a:p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РЕСПУБЛИКИ ДАГЕСТАН</a:t>
                </a:r>
              </a:p>
            </p:txBody>
          </p:sp>
        </p:grpSp>
      </p:grpSp>
      <p:sp>
        <p:nvSpPr>
          <p:cNvPr id="19" name="Номер слайда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3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01719" y="981454"/>
            <a:ext cx="311862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Вакансии, заявленные муниципалитетами в рамках мониторинга</a:t>
            </a:r>
            <a:endParaRPr lang="ru-RU" sz="1400" b="1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3867" y="2049422"/>
            <a:ext cx="399020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/>
              <a:t>Агульский </a:t>
            </a:r>
            <a:r>
              <a:rPr lang="ru-RU" b="1" i="1" dirty="0" smtClean="0"/>
              <a:t>район-9</a:t>
            </a:r>
            <a:endParaRPr lang="ru-RU" b="1" dirty="0"/>
          </a:p>
          <a:p>
            <a:r>
              <a:rPr lang="ru-RU" b="1" i="1" dirty="0" err="1"/>
              <a:t>Ахтынский</a:t>
            </a:r>
            <a:r>
              <a:rPr lang="ru-RU" b="1" i="1" dirty="0"/>
              <a:t> </a:t>
            </a:r>
            <a:r>
              <a:rPr lang="ru-RU" b="1" i="1" dirty="0" smtClean="0"/>
              <a:t>район-0</a:t>
            </a:r>
            <a:endParaRPr lang="ru-RU" b="1" dirty="0"/>
          </a:p>
          <a:p>
            <a:r>
              <a:rPr lang="ru-RU" b="1" i="1" dirty="0" err="1"/>
              <a:t>Дахадаевский</a:t>
            </a:r>
            <a:r>
              <a:rPr lang="ru-RU" b="1" i="1" dirty="0"/>
              <a:t> </a:t>
            </a:r>
            <a:r>
              <a:rPr lang="ru-RU" b="1" i="1" dirty="0" smtClean="0"/>
              <a:t>район-49</a:t>
            </a:r>
            <a:endParaRPr lang="ru-RU" b="1" dirty="0"/>
          </a:p>
          <a:p>
            <a:r>
              <a:rPr lang="ru-RU" b="1" i="1" dirty="0"/>
              <a:t>Дербентский </a:t>
            </a:r>
            <a:r>
              <a:rPr lang="ru-RU" b="1" i="1" dirty="0" smtClean="0"/>
              <a:t>район-7</a:t>
            </a:r>
            <a:endParaRPr lang="ru-RU" b="1" dirty="0"/>
          </a:p>
          <a:p>
            <a:r>
              <a:rPr lang="ru-RU" b="1" i="1" dirty="0" err="1"/>
              <a:t>Докузпаринский</a:t>
            </a:r>
            <a:r>
              <a:rPr lang="ru-RU" b="1" i="1" dirty="0"/>
              <a:t> </a:t>
            </a:r>
            <a:r>
              <a:rPr lang="ru-RU" b="1" i="1" dirty="0" smtClean="0"/>
              <a:t>район-25</a:t>
            </a:r>
            <a:endParaRPr lang="ru-RU" b="1" dirty="0"/>
          </a:p>
          <a:p>
            <a:r>
              <a:rPr lang="ru-RU" b="1" i="1" dirty="0" err="1"/>
              <a:t>Кайтагский</a:t>
            </a:r>
            <a:r>
              <a:rPr lang="ru-RU" b="1" i="1" dirty="0"/>
              <a:t> </a:t>
            </a:r>
            <a:r>
              <a:rPr lang="ru-RU" b="1" i="1" dirty="0" smtClean="0"/>
              <a:t>район-0</a:t>
            </a:r>
            <a:endParaRPr lang="ru-RU" b="1" dirty="0"/>
          </a:p>
          <a:p>
            <a:r>
              <a:rPr lang="ru-RU" b="1" i="1" dirty="0" err="1"/>
              <a:t>Курахский</a:t>
            </a:r>
            <a:r>
              <a:rPr lang="ru-RU" b="1" i="1" dirty="0"/>
              <a:t> </a:t>
            </a:r>
            <a:r>
              <a:rPr lang="ru-RU" b="1" i="1" dirty="0" smtClean="0"/>
              <a:t>район-0</a:t>
            </a:r>
            <a:endParaRPr lang="ru-RU" b="1" dirty="0"/>
          </a:p>
          <a:p>
            <a:r>
              <a:rPr lang="ru-RU" b="1" i="1" dirty="0" err="1"/>
              <a:t>Магарамкентский</a:t>
            </a:r>
            <a:r>
              <a:rPr lang="ru-RU" b="1" i="1" dirty="0"/>
              <a:t> </a:t>
            </a:r>
            <a:r>
              <a:rPr lang="ru-RU" b="1" i="1" dirty="0" smtClean="0"/>
              <a:t>район-0</a:t>
            </a:r>
            <a:endParaRPr lang="ru-RU" b="1" dirty="0"/>
          </a:p>
          <a:p>
            <a:r>
              <a:rPr lang="ru-RU" b="1" i="1" dirty="0" err="1"/>
              <a:t>Рутульский</a:t>
            </a:r>
            <a:r>
              <a:rPr lang="ru-RU" b="1" i="1" dirty="0"/>
              <a:t> район-8 </a:t>
            </a:r>
            <a:endParaRPr lang="ru-RU" b="1" dirty="0"/>
          </a:p>
          <a:p>
            <a:r>
              <a:rPr lang="ru-RU" b="1" i="1" dirty="0"/>
              <a:t>Сулейман-</a:t>
            </a:r>
            <a:r>
              <a:rPr lang="ru-RU" b="1" i="1" dirty="0" err="1"/>
              <a:t>Стальский</a:t>
            </a:r>
            <a:r>
              <a:rPr lang="ru-RU" b="1" i="1" dirty="0"/>
              <a:t> </a:t>
            </a:r>
            <a:r>
              <a:rPr lang="ru-RU" b="1" i="1" dirty="0" smtClean="0"/>
              <a:t>район-5</a:t>
            </a:r>
          </a:p>
          <a:p>
            <a:r>
              <a:rPr lang="ru-RU" b="1" i="1" dirty="0" smtClean="0"/>
              <a:t>Табасаранский район-12</a:t>
            </a:r>
            <a:endParaRPr lang="ru-RU" b="1" dirty="0"/>
          </a:p>
          <a:p>
            <a:r>
              <a:rPr lang="ru-RU" b="1" i="1" dirty="0" err="1"/>
              <a:t>Хивский</a:t>
            </a:r>
            <a:r>
              <a:rPr lang="ru-RU" b="1" i="1" dirty="0"/>
              <a:t> </a:t>
            </a:r>
            <a:r>
              <a:rPr lang="ru-RU" b="1" i="1" dirty="0" smtClean="0"/>
              <a:t>район-0</a:t>
            </a:r>
            <a:endParaRPr lang="ru-RU" b="1" dirty="0"/>
          </a:p>
          <a:p>
            <a:r>
              <a:rPr lang="ru-RU" b="1" i="1" dirty="0"/>
              <a:t>г. Дагестанские огни-16 </a:t>
            </a:r>
            <a:endParaRPr lang="ru-RU" b="1" dirty="0"/>
          </a:p>
          <a:p>
            <a:r>
              <a:rPr lang="ru-RU" b="1" i="1" dirty="0"/>
              <a:t>г. Дербент -28 </a:t>
            </a:r>
            <a:endParaRPr lang="ru-RU" b="1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344032" y="82534"/>
            <a:ext cx="106179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dirty="0">
                <a:solidFill>
                  <a:srgbClr val="2F5597"/>
                </a:solidFill>
                <a:latin typeface="Arial Black" panose="020B0A04020102020204" pitchFamily="34" charset="0"/>
              </a:rPr>
              <a:t>Процесс формирования работодателем/заказчиком заявки на целевое обучение: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4578732" y="1103152"/>
            <a:ext cx="31186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Вакансии, размещенные </a:t>
            </a:r>
          </a:p>
          <a:p>
            <a:pPr algn="ctr">
              <a:spcAft>
                <a:spcPts val="0"/>
              </a:spcAft>
            </a:pP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 </a:t>
            </a:r>
            <a:r>
              <a:rPr lang="ru-RU" b="1" dirty="0" err="1" smtClean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РвР</a:t>
            </a:r>
            <a:endParaRPr lang="ru-RU" b="1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4015858" y="1914445"/>
            <a:ext cx="411572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/>
              <a:t>Агульский </a:t>
            </a:r>
            <a:r>
              <a:rPr lang="ru-RU" b="1" i="1" dirty="0" smtClean="0"/>
              <a:t>район-1</a:t>
            </a:r>
          </a:p>
          <a:p>
            <a:pPr algn="ctr"/>
            <a:r>
              <a:rPr lang="ru-RU" b="1" i="1" dirty="0" err="1" smtClean="0"/>
              <a:t>Ахтынский</a:t>
            </a:r>
            <a:r>
              <a:rPr lang="ru-RU" b="1" i="1" dirty="0" smtClean="0"/>
              <a:t> район-0</a:t>
            </a:r>
          </a:p>
          <a:p>
            <a:pPr algn="ctr"/>
            <a:r>
              <a:rPr lang="ru-RU" b="1" i="1" dirty="0" err="1" smtClean="0"/>
              <a:t>Дахадаевский</a:t>
            </a:r>
            <a:r>
              <a:rPr lang="ru-RU" b="1" i="1" dirty="0" smtClean="0"/>
              <a:t> район-4</a:t>
            </a:r>
          </a:p>
          <a:p>
            <a:pPr algn="ctr"/>
            <a:r>
              <a:rPr lang="ru-RU" b="1" i="1" dirty="0" smtClean="0"/>
              <a:t>Дербентский район-7</a:t>
            </a:r>
          </a:p>
          <a:p>
            <a:pPr algn="ctr"/>
            <a:r>
              <a:rPr lang="ru-RU" b="1" i="1" dirty="0" err="1" smtClean="0"/>
              <a:t>Докузпаринский</a:t>
            </a:r>
            <a:r>
              <a:rPr lang="ru-RU" b="1" i="1" dirty="0" smtClean="0"/>
              <a:t> район-4</a:t>
            </a:r>
          </a:p>
          <a:p>
            <a:pPr algn="ctr"/>
            <a:r>
              <a:rPr lang="ru-RU" b="1" i="1" dirty="0" smtClean="0"/>
              <a:t> </a:t>
            </a:r>
            <a:r>
              <a:rPr lang="ru-RU" b="1" i="1" dirty="0" err="1" smtClean="0"/>
              <a:t>Кайтагский</a:t>
            </a:r>
            <a:r>
              <a:rPr lang="ru-RU" b="1" i="1" dirty="0" smtClean="0"/>
              <a:t> район-0</a:t>
            </a:r>
          </a:p>
          <a:p>
            <a:pPr algn="ctr"/>
            <a:r>
              <a:rPr lang="ru-RU" b="1" i="1" dirty="0" err="1" smtClean="0"/>
              <a:t>Курахский</a:t>
            </a:r>
            <a:r>
              <a:rPr lang="ru-RU" b="1" i="1" dirty="0" smtClean="0"/>
              <a:t> район-0</a:t>
            </a:r>
          </a:p>
          <a:p>
            <a:pPr algn="ctr"/>
            <a:r>
              <a:rPr lang="ru-RU" b="1" i="1" dirty="0" smtClean="0"/>
              <a:t> </a:t>
            </a:r>
            <a:r>
              <a:rPr lang="ru-RU" b="1" i="1" dirty="0" err="1" smtClean="0"/>
              <a:t>Магарамкентский</a:t>
            </a:r>
            <a:r>
              <a:rPr lang="ru-RU" b="1" i="1" dirty="0" smtClean="0"/>
              <a:t> район-0</a:t>
            </a:r>
            <a:endParaRPr lang="ru-RU" b="1" dirty="0"/>
          </a:p>
          <a:p>
            <a:pPr algn="ctr"/>
            <a:r>
              <a:rPr lang="ru-RU" b="1" i="1" dirty="0" err="1"/>
              <a:t>Рутульский</a:t>
            </a:r>
            <a:r>
              <a:rPr lang="ru-RU" b="1" i="1" dirty="0"/>
              <a:t> </a:t>
            </a:r>
            <a:r>
              <a:rPr lang="ru-RU" b="1" i="1" dirty="0" smtClean="0"/>
              <a:t>район-0</a:t>
            </a:r>
          </a:p>
          <a:p>
            <a:pPr algn="ctr"/>
            <a:r>
              <a:rPr lang="ru-RU" b="1" i="1" dirty="0" smtClean="0"/>
              <a:t>Сулейман-</a:t>
            </a:r>
            <a:r>
              <a:rPr lang="ru-RU" b="1" i="1" dirty="0" err="1" smtClean="0"/>
              <a:t>Стальский</a:t>
            </a:r>
            <a:r>
              <a:rPr lang="ru-RU" b="1" i="1" dirty="0" smtClean="0"/>
              <a:t> район-2 Табасаранский район-0</a:t>
            </a:r>
          </a:p>
          <a:p>
            <a:pPr algn="ctr"/>
            <a:r>
              <a:rPr lang="ru-RU" b="1" i="1" dirty="0" err="1" smtClean="0"/>
              <a:t>Хивский</a:t>
            </a:r>
            <a:r>
              <a:rPr lang="ru-RU" b="1" i="1" dirty="0" smtClean="0"/>
              <a:t> район-0</a:t>
            </a:r>
          </a:p>
          <a:p>
            <a:pPr algn="ctr"/>
            <a:r>
              <a:rPr lang="ru-RU" b="1" i="1" dirty="0" smtClean="0"/>
              <a:t>г</a:t>
            </a:r>
            <a:r>
              <a:rPr lang="ru-RU" b="1" i="1" dirty="0"/>
              <a:t>. Дагестанские </a:t>
            </a:r>
            <a:r>
              <a:rPr lang="ru-RU" b="1" i="1" dirty="0" smtClean="0"/>
              <a:t>огни-0</a:t>
            </a:r>
          </a:p>
          <a:p>
            <a:pPr algn="ctr"/>
            <a:r>
              <a:rPr lang="ru-RU" b="1" i="1" dirty="0" smtClean="0"/>
              <a:t>г</a:t>
            </a:r>
            <a:r>
              <a:rPr lang="ru-RU" b="1" i="1" dirty="0"/>
              <a:t>. Дербент </a:t>
            </a:r>
            <a:r>
              <a:rPr lang="ru-RU" b="1" i="1" dirty="0" smtClean="0"/>
              <a:t>-26</a:t>
            </a:r>
            <a:endParaRPr lang="ru-RU" b="1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8131580" y="1001158"/>
            <a:ext cx="370123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Вакансии, заявленные муниципалитетами в рамках запроса в потребности целевой квоты 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8044402" y="1904784"/>
            <a:ext cx="3924403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i="1" dirty="0"/>
              <a:t>Агульский район </a:t>
            </a:r>
            <a:r>
              <a:rPr lang="ru-RU" sz="1200" b="1" i="1" dirty="0" smtClean="0"/>
              <a:t>(разместил </a:t>
            </a:r>
            <a:r>
              <a:rPr lang="ru-RU" sz="1200" b="1" i="1" dirty="0"/>
              <a:t>на </a:t>
            </a:r>
            <a:r>
              <a:rPr lang="ru-RU" sz="1200" b="1" i="1" dirty="0" smtClean="0"/>
              <a:t>ЕЦП </a:t>
            </a:r>
            <a:r>
              <a:rPr lang="ru-RU" sz="1200" b="1" i="1" dirty="0" err="1" smtClean="0"/>
              <a:t>РвР</a:t>
            </a:r>
            <a:r>
              <a:rPr lang="ru-RU" sz="1200" b="1" i="1" dirty="0"/>
              <a:t>);</a:t>
            </a:r>
          </a:p>
          <a:p>
            <a:pPr lvl="0" algn="ctr"/>
            <a:r>
              <a:rPr lang="ru-RU" sz="1200" b="1" i="1" dirty="0" err="1"/>
              <a:t>Ахтынский</a:t>
            </a:r>
            <a:r>
              <a:rPr lang="ru-RU" sz="1200" b="1" i="1" dirty="0"/>
              <a:t> </a:t>
            </a:r>
            <a:r>
              <a:rPr lang="ru-RU" sz="1200" b="1" i="1" dirty="0" smtClean="0"/>
              <a:t>район</a:t>
            </a:r>
            <a:r>
              <a:rPr lang="ru-RU" sz="1200" b="1" i="1" dirty="0">
                <a:solidFill>
                  <a:prstClr val="black"/>
                </a:solidFill>
              </a:rPr>
              <a:t>(не заявил о потребности);</a:t>
            </a:r>
          </a:p>
          <a:p>
            <a:pPr algn="ctr"/>
            <a:r>
              <a:rPr lang="ru-RU" sz="1200" b="1" i="1" dirty="0" err="1" smtClean="0"/>
              <a:t>Дахадаевский</a:t>
            </a:r>
            <a:r>
              <a:rPr lang="ru-RU" sz="1200" b="1" i="1" dirty="0" smtClean="0"/>
              <a:t> </a:t>
            </a:r>
            <a:r>
              <a:rPr lang="ru-RU" sz="1200" b="1" i="1" dirty="0"/>
              <a:t>район </a:t>
            </a:r>
            <a:r>
              <a:rPr lang="ru-RU" sz="1200" b="1" i="1" dirty="0" smtClean="0"/>
              <a:t>(не </a:t>
            </a:r>
            <a:r>
              <a:rPr lang="ru-RU" sz="1200" b="1" i="1" dirty="0"/>
              <a:t>заявил о потребности);</a:t>
            </a:r>
          </a:p>
          <a:p>
            <a:pPr algn="ctr"/>
            <a:r>
              <a:rPr lang="ru-RU" sz="1200" b="1" i="1" dirty="0"/>
              <a:t>Дербентский район </a:t>
            </a:r>
            <a:r>
              <a:rPr lang="ru-RU" sz="1200" b="1" i="1" dirty="0" smtClean="0"/>
              <a:t>(не </a:t>
            </a:r>
            <a:r>
              <a:rPr lang="ru-RU" sz="1200" b="1" i="1" dirty="0"/>
              <a:t>заявил о потребности);</a:t>
            </a:r>
          </a:p>
          <a:p>
            <a:pPr algn="ctr"/>
            <a:r>
              <a:rPr lang="ru-RU" sz="1200" b="1" i="1" dirty="0" err="1"/>
              <a:t>Докузпаринский</a:t>
            </a:r>
            <a:r>
              <a:rPr lang="ru-RU" sz="1200" b="1" i="1" dirty="0"/>
              <a:t> район (обозначил, что есть потребность в учителях математики, физики, английского языка и химии, однако, не указал количество);</a:t>
            </a:r>
          </a:p>
          <a:p>
            <a:pPr algn="ctr"/>
            <a:r>
              <a:rPr lang="ru-RU" sz="1200" b="1" i="1" dirty="0" err="1">
                <a:solidFill>
                  <a:srgbClr val="FF0000"/>
                </a:solidFill>
              </a:rPr>
              <a:t>Кайтагский</a:t>
            </a:r>
            <a:r>
              <a:rPr lang="ru-RU" sz="1200" b="1" i="1" dirty="0">
                <a:solidFill>
                  <a:srgbClr val="FF0000"/>
                </a:solidFill>
              </a:rPr>
              <a:t> район (ответил, что нет желающих обучаться по целевой </a:t>
            </a:r>
            <a:r>
              <a:rPr lang="ru-RU" sz="1200" b="1" i="1" dirty="0" smtClean="0">
                <a:solidFill>
                  <a:srgbClr val="FF0000"/>
                </a:solidFill>
              </a:rPr>
              <a:t>квоте </a:t>
            </a:r>
            <a:r>
              <a:rPr lang="ru-RU" sz="1200" b="1" i="1" dirty="0">
                <a:solidFill>
                  <a:srgbClr val="FF0000"/>
                </a:solidFill>
              </a:rPr>
              <a:t>);</a:t>
            </a:r>
          </a:p>
          <a:p>
            <a:pPr algn="ctr"/>
            <a:r>
              <a:rPr lang="ru-RU" sz="1200" b="1" i="1" dirty="0" err="1"/>
              <a:t>Курахский</a:t>
            </a:r>
            <a:r>
              <a:rPr lang="ru-RU" sz="1200" b="1" i="1" dirty="0"/>
              <a:t> район </a:t>
            </a:r>
            <a:r>
              <a:rPr lang="ru-RU" sz="1200" b="1" i="1" dirty="0" smtClean="0"/>
              <a:t>(заключено </a:t>
            </a:r>
            <a:r>
              <a:rPr lang="ru-RU" sz="1200" b="1" i="1" dirty="0"/>
              <a:t>соглашение о сотрудничестве и </a:t>
            </a:r>
            <a:r>
              <a:rPr lang="ru-RU" sz="1200" b="1" i="1" dirty="0" smtClean="0"/>
              <a:t>не </a:t>
            </a:r>
            <a:r>
              <a:rPr lang="ru-RU" sz="1200" b="1" i="1" dirty="0"/>
              <a:t>заявил о потребности);</a:t>
            </a:r>
          </a:p>
          <a:p>
            <a:pPr algn="ctr"/>
            <a:r>
              <a:rPr lang="ru-RU" sz="1200" b="1" i="1" dirty="0" err="1" smtClean="0">
                <a:solidFill>
                  <a:srgbClr val="FF0000"/>
                </a:solidFill>
              </a:rPr>
              <a:t>Магарамкентский</a:t>
            </a:r>
            <a:r>
              <a:rPr lang="ru-RU" sz="1200" b="1" i="1" dirty="0" smtClean="0">
                <a:solidFill>
                  <a:srgbClr val="FF0000"/>
                </a:solidFill>
              </a:rPr>
              <a:t> </a:t>
            </a:r>
            <a:r>
              <a:rPr lang="ru-RU" sz="1200" b="1" i="1" dirty="0">
                <a:solidFill>
                  <a:srgbClr val="FF0000"/>
                </a:solidFill>
              </a:rPr>
              <a:t>район </a:t>
            </a:r>
            <a:r>
              <a:rPr lang="ru-RU" sz="1200" b="1" i="1" dirty="0" smtClean="0">
                <a:solidFill>
                  <a:srgbClr val="FF0000"/>
                </a:solidFill>
              </a:rPr>
              <a:t>(нет </a:t>
            </a:r>
            <a:r>
              <a:rPr lang="ru-RU" sz="1200" b="1" i="1" dirty="0">
                <a:solidFill>
                  <a:srgbClr val="FF0000"/>
                </a:solidFill>
              </a:rPr>
              <a:t>желающих обучаться по целевой </a:t>
            </a:r>
            <a:r>
              <a:rPr lang="ru-RU" sz="1200" b="1" i="1" dirty="0" smtClean="0">
                <a:solidFill>
                  <a:srgbClr val="FF0000"/>
                </a:solidFill>
              </a:rPr>
              <a:t>квоте </a:t>
            </a:r>
            <a:r>
              <a:rPr lang="ru-RU" sz="1200" b="1" i="1" dirty="0">
                <a:solidFill>
                  <a:srgbClr val="FF0000"/>
                </a:solidFill>
              </a:rPr>
              <a:t>);</a:t>
            </a:r>
          </a:p>
          <a:p>
            <a:pPr algn="ctr"/>
            <a:r>
              <a:rPr lang="ru-RU" sz="1200" b="1" i="1" dirty="0" err="1">
                <a:solidFill>
                  <a:srgbClr val="FF0000"/>
                </a:solidFill>
              </a:rPr>
              <a:t>Рутульский</a:t>
            </a:r>
            <a:r>
              <a:rPr lang="ru-RU" sz="1200" b="1" i="1" dirty="0">
                <a:solidFill>
                  <a:srgbClr val="FF0000"/>
                </a:solidFill>
              </a:rPr>
              <a:t> район </a:t>
            </a:r>
            <a:r>
              <a:rPr lang="ru-RU" sz="1200" b="1" i="1" dirty="0" smtClean="0">
                <a:solidFill>
                  <a:srgbClr val="FF0000"/>
                </a:solidFill>
              </a:rPr>
              <a:t>(желающих </a:t>
            </a:r>
            <a:r>
              <a:rPr lang="ru-RU" sz="1200" b="1" i="1" dirty="0">
                <a:solidFill>
                  <a:srgbClr val="FF0000"/>
                </a:solidFill>
              </a:rPr>
              <a:t>обучаться по целевой </a:t>
            </a:r>
            <a:r>
              <a:rPr lang="ru-RU" sz="1200" b="1" i="1" dirty="0" smtClean="0">
                <a:solidFill>
                  <a:srgbClr val="FF0000"/>
                </a:solidFill>
              </a:rPr>
              <a:t>квоте </a:t>
            </a:r>
            <a:r>
              <a:rPr lang="ru-RU" sz="1200" b="1" i="1" dirty="0">
                <a:solidFill>
                  <a:srgbClr val="FF0000"/>
                </a:solidFill>
              </a:rPr>
              <a:t>);</a:t>
            </a:r>
          </a:p>
          <a:p>
            <a:pPr algn="ctr"/>
            <a:r>
              <a:rPr lang="ru-RU" sz="1200" b="1" i="1" dirty="0"/>
              <a:t>Сулейман-</a:t>
            </a:r>
            <a:r>
              <a:rPr lang="ru-RU" sz="1200" b="1" i="1" dirty="0" err="1"/>
              <a:t>Стальский</a:t>
            </a:r>
            <a:r>
              <a:rPr lang="ru-RU" sz="1200" b="1" i="1" dirty="0"/>
              <a:t> район </a:t>
            </a:r>
            <a:r>
              <a:rPr lang="ru-RU" sz="1200" b="1" i="1" dirty="0" smtClean="0"/>
              <a:t>(не </a:t>
            </a:r>
            <a:r>
              <a:rPr lang="ru-RU" sz="1200" b="1" i="1" dirty="0"/>
              <a:t>заявил о потребности);</a:t>
            </a:r>
          </a:p>
          <a:p>
            <a:pPr algn="ctr"/>
            <a:r>
              <a:rPr lang="ru-RU" sz="1200" b="1" i="1" dirty="0"/>
              <a:t>Табасаранский </a:t>
            </a:r>
            <a:r>
              <a:rPr lang="ru-RU" sz="1200" b="1" i="1" dirty="0" smtClean="0"/>
              <a:t>район</a:t>
            </a:r>
            <a:r>
              <a:rPr lang="ru-RU" sz="1200" b="1" i="1" dirty="0"/>
              <a:t>(не заявил о потребности);</a:t>
            </a:r>
          </a:p>
          <a:p>
            <a:pPr algn="ctr"/>
            <a:r>
              <a:rPr lang="ru-RU" sz="1200" b="1" i="1" dirty="0" err="1" smtClean="0"/>
              <a:t>Хивский</a:t>
            </a:r>
            <a:r>
              <a:rPr lang="ru-RU" sz="1200" b="1" i="1" dirty="0" smtClean="0"/>
              <a:t> район</a:t>
            </a:r>
            <a:r>
              <a:rPr lang="ru-RU" sz="1200" b="1" i="1" dirty="0"/>
              <a:t>(не заявил о потребности);</a:t>
            </a:r>
          </a:p>
          <a:p>
            <a:pPr algn="ctr"/>
            <a:r>
              <a:rPr lang="ru-RU" sz="1200" b="1" i="1" dirty="0" smtClean="0"/>
              <a:t>г</a:t>
            </a:r>
            <a:r>
              <a:rPr lang="ru-RU" sz="1200" b="1" i="1" dirty="0"/>
              <a:t>. Дагестанские </a:t>
            </a:r>
            <a:r>
              <a:rPr lang="ru-RU" sz="1200" b="1" i="1" dirty="0" smtClean="0"/>
              <a:t>огни</a:t>
            </a:r>
            <a:r>
              <a:rPr lang="ru-RU" sz="1200" b="1" i="1" dirty="0"/>
              <a:t>(не заявил о потребности);</a:t>
            </a:r>
          </a:p>
          <a:p>
            <a:pPr algn="ctr"/>
            <a:r>
              <a:rPr lang="ru-RU" sz="1200" b="1" i="1" dirty="0" smtClean="0">
                <a:solidFill>
                  <a:srgbClr val="00B050"/>
                </a:solidFill>
              </a:rPr>
              <a:t>г</a:t>
            </a:r>
            <a:r>
              <a:rPr lang="ru-RU" sz="1200" b="1" i="1" dirty="0">
                <a:solidFill>
                  <a:srgbClr val="00B050"/>
                </a:solidFill>
              </a:rPr>
              <a:t>. Дербент (</a:t>
            </a:r>
            <a:r>
              <a:rPr lang="ru-RU" sz="1200" b="1" i="1" dirty="0" smtClean="0">
                <a:solidFill>
                  <a:srgbClr val="00B050"/>
                </a:solidFill>
              </a:rPr>
              <a:t>информация о потребности </a:t>
            </a:r>
            <a:r>
              <a:rPr lang="ru-RU" sz="1200" b="1" i="1" dirty="0">
                <a:solidFill>
                  <a:srgbClr val="00B050"/>
                </a:solidFill>
              </a:rPr>
              <a:t>направлена письмом № 04-114 от 29.02.2024)</a:t>
            </a:r>
            <a:endParaRPr lang="ru-RU" sz="1200" b="1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9379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874713" y="2224458"/>
            <a:ext cx="5087042" cy="338532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76118" y="675002"/>
            <a:ext cx="11371274" cy="5748949"/>
          </a:xfrm>
          <a:prstGeom prst="rect">
            <a:avLst/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10886740" y="0"/>
            <a:ext cx="934119" cy="981454"/>
            <a:chOff x="10488598" y="0"/>
            <a:chExt cx="861550" cy="894615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10560050" y="0"/>
              <a:ext cx="720725" cy="8946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10488598" y="103600"/>
              <a:ext cx="861550" cy="791015"/>
              <a:chOff x="10488598" y="103600"/>
              <a:chExt cx="861550" cy="791015"/>
            </a:xfrm>
          </p:grpSpPr>
          <p:pic>
            <p:nvPicPr>
              <p:cNvPr id="12" name="Рисунок 11" descr="C:\Users\NurulvaraevaS\AppData\Local\Microsoft\Windows\INetCache\Content.Word\герб Дагестана.png"/>
              <p:cNvPicPr/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94453" y="103600"/>
                <a:ext cx="449840" cy="47320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3" name="Прямоугольник 12"/>
              <p:cNvSpPr/>
              <p:nvPr/>
            </p:nvSpPr>
            <p:spPr>
              <a:xfrm>
                <a:off x="10488598" y="617616"/>
                <a:ext cx="861550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МИНИСТЕРСТВО ОБРАЗОВАНИЯ И НАУКИ </a:t>
                </a:r>
              </a:p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РЕСПУБЛИКИ ДАГЕСТАН</a:t>
                </a:r>
              </a:p>
            </p:txBody>
          </p:sp>
        </p:grpSp>
      </p:grpSp>
      <p:sp>
        <p:nvSpPr>
          <p:cNvPr id="19" name="Номер слайда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4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6687166" y="1087425"/>
            <a:ext cx="46800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Для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подачи заявки о кадровой потребности, 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образовательным организациям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необходимо указать в своём профиле:</a:t>
            </a:r>
            <a:endParaRPr lang="ru-RU" sz="1400" b="1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92746" y="2626058"/>
            <a:ext cx="4997515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 1 марта 2025 года на ЕЦП «Работа в России» стартовала кампания по подаче заявок на квоту для целевого обучения на </a:t>
            </a:r>
            <a:r>
              <a:rPr lang="ru-RU" sz="40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2026/2027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учебный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год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727871" y="2276982"/>
            <a:ext cx="39424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/>
              <a:t>ОКВЭД</a:t>
            </a:r>
            <a:endParaRPr lang="ru-RU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699916" y="2708275"/>
            <a:ext cx="37040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форму собственности</a:t>
            </a:r>
            <a:endParaRPr lang="ru-RU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612914" y="3255053"/>
            <a:ext cx="4754295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соответствие </a:t>
            </a: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компании одной из категорий, указанных в статье 71.1 ФЗ «Об образовании в Российской Федерации» (только для компаний, планирующих выступать заказчиками целевого обучения; для компаний, планирующих выступать исключительно местом осуществления трудовой деятельности гражданина, заполнение не требуется). При указании категории профиль компании направляется в орган СЗН для подтверждения корректности выбора. Об окончании </a:t>
            </a:r>
            <a:r>
              <a:rPr lang="ru-RU" sz="16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модерации</a:t>
            </a: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компания получит уведомление</a:t>
            </a: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>
            <a:off x="6295916" y="1261996"/>
            <a:ext cx="464024" cy="204717"/>
          </a:xfrm>
          <a:prstGeom prst="triangle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Равнобедренный треугольник 19"/>
          <p:cNvSpPr/>
          <p:nvPr/>
        </p:nvSpPr>
        <p:spPr>
          <a:xfrm rot="5400000">
            <a:off x="6295916" y="2351400"/>
            <a:ext cx="464024" cy="204717"/>
          </a:xfrm>
          <a:prstGeom prst="triangle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Равнобедренный треугольник 20"/>
          <p:cNvSpPr/>
          <p:nvPr/>
        </p:nvSpPr>
        <p:spPr>
          <a:xfrm rot="5400000">
            <a:off x="6285518" y="2837929"/>
            <a:ext cx="464024" cy="204717"/>
          </a:xfrm>
          <a:prstGeom prst="triangle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Равнобедренный треугольник 21"/>
          <p:cNvSpPr/>
          <p:nvPr/>
        </p:nvSpPr>
        <p:spPr>
          <a:xfrm rot="5400000">
            <a:off x="6276281" y="3384707"/>
            <a:ext cx="464024" cy="204717"/>
          </a:xfrm>
          <a:prstGeom prst="triangle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971401" y="1117064"/>
            <a:ext cx="1120054" cy="1120054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344032" y="82534"/>
            <a:ext cx="106179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dirty="0">
                <a:solidFill>
                  <a:srgbClr val="2F5597"/>
                </a:solidFill>
                <a:latin typeface="Arial Black" panose="020B0A04020102020204" pitchFamily="34" charset="0"/>
              </a:rPr>
              <a:t>Процесс формирования работодателем/заказчиком заявки на целевое </a:t>
            </a:r>
            <a:r>
              <a:rPr lang="ru-RU" sz="2400" dirty="0" smtClean="0">
                <a:solidFill>
                  <a:srgbClr val="2F5597"/>
                </a:solidFill>
                <a:latin typeface="Arial Black" panose="020B0A04020102020204" pitchFamily="34" charset="0"/>
              </a:rPr>
              <a:t>обучение </a:t>
            </a:r>
            <a:r>
              <a:rPr lang="ru-RU" sz="2400" dirty="0">
                <a:solidFill>
                  <a:srgbClr val="2F5597"/>
                </a:solidFill>
                <a:latin typeface="Arial Black" panose="020B0A04020102020204" pitchFamily="34" charset="0"/>
              </a:rPr>
              <a:t>(</a:t>
            </a:r>
            <a:r>
              <a:rPr lang="en-US" sz="2400" dirty="0">
                <a:solidFill>
                  <a:srgbClr val="2F5597"/>
                </a:solidFill>
                <a:latin typeface="Arial Black" panose="020B0A04020102020204" pitchFamily="34" charset="0"/>
                <a:hlinkClick r:id="rId4"/>
              </a:rPr>
              <a:t>https://trudvsem.ru</a:t>
            </a:r>
            <a:r>
              <a:rPr lang="en-US" sz="2400" dirty="0">
                <a:solidFill>
                  <a:srgbClr val="2F5597"/>
                </a:solidFill>
                <a:latin typeface="Arial Black" panose="020B0A04020102020204" pitchFamily="34" charset="0"/>
                <a:hlinkClick r:id="rId4"/>
              </a:rPr>
              <a:t>/</a:t>
            </a:r>
            <a:r>
              <a:rPr lang="ru-RU" sz="2400" dirty="0">
                <a:solidFill>
                  <a:srgbClr val="2F5597"/>
                </a:solidFill>
                <a:latin typeface="Arial Black" panose="020B0A04020102020204" pitchFamily="34" charset="0"/>
              </a:rPr>
              <a:t>)  </a:t>
            </a:r>
            <a:r>
              <a:rPr lang="ru-RU" sz="2400" dirty="0" smtClean="0">
                <a:solidFill>
                  <a:srgbClr val="2F5597"/>
                </a:solidFill>
                <a:latin typeface="Arial Black" panose="020B0A04020102020204" pitchFamily="34" charset="0"/>
              </a:rPr>
              <a:t>:</a:t>
            </a:r>
            <a:endParaRPr lang="ru-RU" sz="2400" dirty="0">
              <a:solidFill>
                <a:srgbClr val="2F5597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0401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374368" y="662203"/>
            <a:ext cx="11371274" cy="5748949"/>
          </a:xfrm>
          <a:prstGeom prst="rect">
            <a:avLst/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10886740" y="0"/>
            <a:ext cx="934119" cy="981454"/>
            <a:chOff x="10488598" y="0"/>
            <a:chExt cx="861550" cy="894615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10560050" y="0"/>
              <a:ext cx="720725" cy="8946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10488598" y="103600"/>
              <a:ext cx="861550" cy="791015"/>
              <a:chOff x="10488598" y="103600"/>
              <a:chExt cx="861550" cy="791015"/>
            </a:xfrm>
          </p:grpSpPr>
          <p:pic>
            <p:nvPicPr>
              <p:cNvPr id="12" name="Рисунок 11" descr="C:\Users\NurulvaraevaS\AppData\Local\Microsoft\Windows\INetCache\Content.Word\герб Дагестана.png"/>
              <p:cNvPicPr/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94453" y="103600"/>
                <a:ext cx="449840" cy="47320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3" name="Прямоугольник 12"/>
              <p:cNvSpPr/>
              <p:nvPr/>
            </p:nvSpPr>
            <p:spPr>
              <a:xfrm>
                <a:off x="10488598" y="617616"/>
                <a:ext cx="861550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МИНИСТЕРСТВО ОБРАЗОВАНИЯ И НАУКИ </a:t>
                </a:r>
              </a:p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РЕСПУБЛИКИ ДАГЕСТАН</a:t>
                </a:r>
              </a:p>
            </p:txBody>
          </p:sp>
        </p:grpSp>
      </p:grpSp>
      <p:sp>
        <p:nvSpPr>
          <p:cNvPr id="19" name="Номер слайда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5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691313" y="3092613"/>
            <a:ext cx="75437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Aft>
                <a:spcPts val="300"/>
              </a:spcAft>
              <a:buClr>
                <a:srgbClr val="000000"/>
              </a:buClr>
              <a:buSzPts val="1200"/>
            </a:pPr>
            <a:r>
              <a:rPr lang="ru-RU" b="1" kern="0" dirty="0" smtClean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ШАГ 1 </a:t>
            </a:r>
            <a:r>
              <a:rPr lang="ru-RU" b="1" kern="0" dirty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Переход на страницу с данными компании</a:t>
            </a:r>
            <a:endParaRPr lang="ru-RU" b="1" u="none" strike="noStrike" kern="0" spc="0" dirty="0">
              <a:solidFill>
                <a:srgbClr val="FF0000"/>
              </a:solidFill>
              <a:effectLst/>
              <a:latin typeface="Times New Roman Полужирный" panose="020208030705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3"/>
          <a:stretch>
            <a:fillRect/>
          </a:stretch>
        </p:blipFill>
        <p:spPr>
          <a:xfrm>
            <a:off x="1570325" y="3863820"/>
            <a:ext cx="8979359" cy="1778054"/>
          </a:xfrm>
          <a:prstGeom prst="rect">
            <a:avLst/>
          </a:prstGeom>
        </p:spPr>
      </p:pic>
      <p:pic>
        <p:nvPicPr>
          <p:cNvPr id="1026" name="Picture 2" descr="C:\Users\HodosovaI\Downloads\2025-03-17_20-04-5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873" y="1103492"/>
            <a:ext cx="10032262" cy="1721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51987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26390" y="587189"/>
            <a:ext cx="11371274" cy="5748949"/>
          </a:xfrm>
          <a:prstGeom prst="rect">
            <a:avLst/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10886740" y="0"/>
            <a:ext cx="934119" cy="981454"/>
            <a:chOff x="10488598" y="0"/>
            <a:chExt cx="861550" cy="894615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10560050" y="0"/>
              <a:ext cx="720725" cy="8946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10488598" y="103600"/>
              <a:ext cx="861550" cy="791015"/>
              <a:chOff x="10488598" y="103600"/>
              <a:chExt cx="861550" cy="791015"/>
            </a:xfrm>
          </p:grpSpPr>
          <p:pic>
            <p:nvPicPr>
              <p:cNvPr id="12" name="Рисунок 11" descr="C:\Users\NurulvaraevaS\AppData\Local\Microsoft\Windows\INetCache\Content.Word\герб Дагестана.png"/>
              <p:cNvPicPr/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94453" y="103600"/>
                <a:ext cx="449840" cy="47320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3" name="Прямоугольник 12"/>
              <p:cNvSpPr/>
              <p:nvPr/>
            </p:nvSpPr>
            <p:spPr>
              <a:xfrm>
                <a:off x="10488598" y="617616"/>
                <a:ext cx="861550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МИНИСТЕРСТВО ОБРАЗОВАНИЯ И НАУКИ </a:t>
                </a:r>
              </a:p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РЕСПУБЛИКИ ДАГЕСТАН</a:t>
                </a:r>
              </a:p>
            </p:txBody>
          </p:sp>
        </p:grpSp>
      </p:grpSp>
      <p:sp>
        <p:nvSpPr>
          <p:cNvPr id="19" name="Номер слайда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6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124652" y="640453"/>
            <a:ext cx="145294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Aft>
                <a:spcPts val="300"/>
              </a:spcAft>
              <a:buClr>
                <a:srgbClr val="000000"/>
              </a:buClr>
              <a:buSzPts val="1200"/>
            </a:pPr>
            <a:r>
              <a:rPr lang="ru-RU" b="1" kern="0" dirty="0" smtClean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ШАГ 2 </a:t>
            </a:r>
            <a:r>
              <a:rPr lang="ru-RU" b="1" kern="0" dirty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Кнопка «Редактировать профиль»</a:t>
            </a:r>
            <a:endParaRPr lang="ru-RU" b="1" u="none" strike="noStrike" kern="0" spc="0" dirty="0">
              <a:solidFill>
                <a:srgbClr val="FF0000"/>
              </a:solidFill>
              <a:effectLst/>
              <a:latin typeface="Times New Roman Полужирный" panose="020208030705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4" name="Picture 6" descr="D:\2025\03\8d09aa42-11b0-4e40-9366-46d711a13cf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967" y="587189"/>
            <a:ext cx="6447448" cy="5228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:\2025\03\7b286e73-bc45-46a4-8136-17e23566f14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2352" y="665554"/>
            <a:ext cx="4686910" cy="5233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Равнобедренный треугольник 21"/>
          <p:cNvSpPr/>
          <p:nvPr/>
        </p:nvSpPr>
        <p:spPr>
          <a:xfrm rot="5400000">
            <a:off x="-154524" y="3331389"/>
            <a:ext cx="2321812" cy="509195"/>
          </a:xfrm>
          <a:prstGeom prst="triangle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Равнобедренный треугольник 24"/>
          <p:cNvSpPr/>
          <p:nvPr/>
        </p:nvSpPr>
        <p:spPr>
          <a:xfrm rot="5400000">
            <a:off x="5374862" y="4565244"/>
            <a:ext cx="2321812" cy="509195"/>
          </a:xfrm>
          <a:prstGeom prst="triangle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13076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38479" y="746449"/>
            <a:ext cx="11371274" cy="5748949"/>
          </a:xfrm>
          <a:prstGeom prst="rect">
            <a:avLst/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10886740" y="0"/>
            <a:ext cx="934119" cy="981454"/>
            <a:chOff x="10488598" y="0"/>
            <a:chExt cx="861550" cy="894615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10560050" y="0"/>
              <a:ext cx="720725" cy="8946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10488598" y="103600"/>
              <a:ext cx="861550" cy="791015"/>
              <a:chOff x="10488598" y="103600"/>
              <a:chExt cx="861550" cy="791015"/>
            </a:xfrm>
          </p:grpSpPr>
          <p:pic>
            <p:nvPicPr>
              <p:cNvPr id="12" name="Рисунок 11" descr="C:\Users\NurulvaraevaS\AppData\Local\Microsoft\Windows\INetCache\Content.Word\герб Дагестана.png"/>
              <p:cNvPicPr/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94453" y="103600"/>
                <a:ext cx="449840" cy="47320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3" name="Прямоугольник 12"/>
              <p:cNvSpPr/>
              <p:nvPr/>
            </p:nvSpPr>
            <p:spPr>
              <a:xfrm>
                <a:off x="10488598" y="617616"/>
                <a:ext cx="861550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МИНИСТЕРСТВО ОБРАЗОВАНИЯ И НАУКИ </a:t>
                </a:r>
              </a:p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РЕСПУБЛИКИ ДАГЕСТАН</a:t>
                </a:r>
              </a:p>
            </p:txBody>
          </p:sp>
        </p:grpSp>
      </p:grpSp>
      <p:sp>
        <p:nvSpPr>
          <p:cNvPr id="19" name="Номер слайда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7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694592" y="981454"/>
            <a:ext cx="99810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Aft>
                <a:spcPts val="300"/>
              </a:spcAft>
              <a:buClr>
                <a:srgbClr val="000000"/>
              </a:buClr>
              <a:buSzPts val="1200"/>
            </a:pPr>
            <a:r>
              <a:rPr lang="ru-RU" b="1" kern="0" dirty="0" smtClean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ШАГ 3  </a:t>
            </a:r>
            <a:r>
              <a:rPr lang="ru-RU" b="1" kern="0" dirty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Поля в профиле компании, необходимые для подачи заявки о кадровой потребности заказчиками и работодателями</a:t>
            </a:r>
            <a:endParaRPr lang="ru-RU" b="1" u="none" strike="noStrike" kern="0" spc="0" dirty="0">
              <a:solidFill>
                <a:srgbClr val="FF0000"/>
              </a:solidFill>
              <a:effectLst/>
              <a:latin typeface="Times New Roman Полужирный" panose="020208030705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/>
          <p:nvPr/>
        </p:nvPicPr>
        <p:blipFill>
          <a:blip r:embed="rId3"/>
          <a:stretch>
            <a:fillRect/>
          </a:stretch>
        </p:blipFill>
        <p:spPr>
          <a:xfrm>
            <a:off x="694592" y="1753819"/>
            <a:ext cx="8862647" cy="4295325"/>
          </a:xfrm>
          <a:prstGeom prst="rect">
            <a:avLst/>
          </a:prstGeom>
        </p:spPr>
      </p:pic>
      <p:sp>
        <p:nvSpPr>
          <p:cNvPr id="16" name="Равнобедренный треугольник 15"/>
          <p:cNvSpPr/>
          <p:nvPr/>
        </p:nvSpPr>
        <p:spPr>
          <a:xfrm rot="5400000">
            <a:off x="1055295" y="2488690"/>
            <a:ext cx="290635" cy="148540"/>
          </a:xfrm>
          <a:prstGeom prst="triangle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Равнобедренный треугольник 21"/>
          <p:cNvSpPr/>
          <p:nvPr/>
        </p:nvSpPr>
        <p:spPr>
          <a:xfrm rot="5400000">
            <a:off x="1046868" y="2856633"/>
            <a:ext cx="307486" cy="148541"/>
          </a:xfrm>
          <a:prstGeom prst="triangle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03892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38479" y="746449"/>
            <a:ext cx="11371274" cy="5748949"/>
          </a:xfrm>
          <a:prstGeom prst="rect">
            <a:avLst/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10886740" y="0"/>
            <a:ext cx="934119" cy="981454"/>
            <a:chOff x="10488598" y="0"/>
            <a:chExt cx="861550" cy="894615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10560050" y="0"/>
              <a:ext cx="720725" cy="8946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10488598" y="103600"/>
              <a:ext cx="861550" cy="791015"/>
              <a:chOff x="10488598" y="103600"/>
              <a:chExt cx="861550" cy="791015"/>
            </a:xfrm>
          </p:grpSpPr>
          <p:pic>
            <p:nvPicPr>
              <p:cNvPr id="12" name="Рисунок 11" descr="C:\Users\NurulvaraevaS\AppData\Local\Microsoft\Windows\INetCache\Content.Word\герб Дагестана.png"/>
              <p:cNvPicPr/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94453" y="103600"/>
                <a:ext cx="449840" cy="47320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3" name="Прямоугольник 12"/>
              <p:cNvSpPr/>
              <p:nvPr/>
            </p:nvSpPr>
            <p:spPr>
              <a:xfrm>
                <a:off x="10488598" y="617616"/>
                <a:ext cx="861550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МИНИСТЕРСТВО ОБРАЗОВАНИЯ И НАУКИ </a:t>
                </a:r>
              </a:p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РЕСПУБЛИКИ ДАГЕСТАН</a:t>
                </a:r>
              </a:p>
            </p:txBody>
          </p:sp>
        </p:grpSp>
      </p:grpSp>
      <p:sp>
        <p:nvSpPr>
          <p:cNvPr id="19" name="Номер слайда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8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769809" y="162310"/>
            <a:ext cx="99810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Aft>
                <a:spcPts val="300"/>
              </a:spcAft>
              <a:buClr>
                <a:srgbClr val="000000"/>
              </a:buClr>
              <a:buSzPts val="1200"/>
            </a:pPr>
            <a:r>
              <a:rPr lang="ru-RU" b="1" kern="0" dirty="0" smtClean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ШАГ 4  – Отметка </a:t>
            </a:r>
            <a:r>
              <a:rPr lang="ru-RU" b="1" kern="0" dirty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 соответствии компании одной из категорий, указанных в статье 71.1 ФЗ «Об образовании в Российской Федерации»</a:t>
            </a:r>
            <a:endParaRPr lang="ru-RU" b="1" u="none" strike="noStrike" kern="0" spc="0" dirty="0">
              <a:solidFill>
                <a:srgbClr val="FF0000"/>
              </a:solidFill>
              <a:effectLst/>
              <a:latin typeface="Times New Roman Полужирный" panose="020208030705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231923" y="2312377"/>
            <a:ext cx="237783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Aft>
                <a:spcPts val="300"/>
              </a:spcAft>
              <a:buClr>
                <a:srgbClr val="000000"/>
              </a:buClr>
              <a:buSzPts val="1200"/>
            </a:pPr>
            <a:r>
              <a:rPr lang="ru-RU" b="1" kern="0" dirty="0"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Окно выбора одной из категорий, указанных в статье 71.1 ФЗ «Об образовании в Российской Федерации»</a:t>
            </a:r>
            <a:endParaRPr lang="ru-RU" b="1" u="none" strike="noStrike" kern="0" spc="0" dirty="0">
              <a:effectLst/>
              <a:latin typeface="Times New Roman Полужирный" panose="020208030705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Равнобедренный треугольник 17"/>
          <p:cNvSpPr/>
          <p:nvPr/>
        </p:nvSpPr>
        <p:spPr>
          <a:xfrm rot="16200000">
            <a:off x="7704292" y="3218686"/>
            <a:ext cx="2321812" cy="509195"/>
          </a:xfrm>
          <a:prstGeom prst="triangle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C:\Users\HodosovaI\Downloads\2025-03-17_20-15-2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999" y="868730"/>
            <a:ext cx="8132648" cy="5626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7534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38479" y="746449"/>
            <a:ext cx="11371274" cy="5748949"/>
          </a:xfrm>
          <a:prstGeom prst="rect">
            <a:avLst/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10886740" y="0"/>
            <a:ext cx="934119" cy="981454"/>
            <a:chOff x="10488598" y="0"/>
            <a:chExt cx="861550" cy="894615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10560050" y="0"/>
              <a:ext cx="720725" cy="8946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10488598" y="103600"/>
              <a:ext cx="861550" cy="791015"/>
              <a:chOff x="10488598" y="103600"/>
              <a:chExt cx="861550" cy="791015"/>
            </a:xfrm>
          </p:grpSpPr>
          <p:pic>
            <p:nvPicPr>
              <p:cNvPr id="12" name="Рисунок 11" descr="C:\Users\NurulvaraevaS\AppData\Local\Microsoft\Windows\INetCache\Content.Word\герб Дагестана.png"/>
              <p:cNvPicPr/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94453" y="103600"/>
                <a:ext cx="449840" cy="47320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3" name="Прямоугольник 12"/>
              <p:cNvSpPr/>
              <p:nvPr/>
            </p:nvSpPr>
            <p:spPr>
              <a:xfrm>
                <a:off x="10488598" y="617616"/>
                <a:ext cx="861550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МИНИСТЕРСТВО ОБРАЗОВАНИЯ И НАУКИ </a:t>
                </a:r>
              </a:p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РЕСПУБЛИКИ ДАГЕСТАН</a:t>
                </a:r>
              </a:p>
            </p:txBody>
          </p:sp>
        </p:grpSp>
      </p:grpSp>
      <p:sp>
        <p:nvSpPr>
          <p:cNvPr id="19" name="Номер слайда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9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769809" y="162310"/>
            <a:ext cx="99810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Aft>
                <a:spcPts val="300"/>
              </a:spcAft>
              <a:buClr>
                <a:srgbClr val="000000"/>
              </a:buClr>
              <a:buSzPts val="1200"/>
            </a:pPr>
            <a:r>
              <a:rPr lang="ru-RU" b="1" kern="0" dirty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ШАГ </a:t>
            </a:r>
            <a:r>
              <a:rPr lang="ru-RU" b="1" kern="0" dirty="0" smtClean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ru-RU" b="1" kern="0" dirty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Заполнение формы заявки о кадровой потребности</a:t>
            </a:r>
            <a:r>
              <a:rPr lang="ru-RU" b="1" kern="0" dirty="0" smtClean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u="none" strike="noStrike" kern="0" spc="0" dirty="0">
              <a:solidFill>
                <a:srgbClr val="FF0000"/>
              </a:solidFill>
              <a:effectLst/>
              <a:latin typeface="Times New Roman Полужирный" panose="020208030705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Рисунок 19"/>
          <p:cNvPicPr/>
          <p:nvPr/>
        </p:nvPicPr>
        <p:blipFill>
          <a:blip r:embed="rId3"/>
          <a:stretch>
            <a:fillRect/>
          </a:stretch>
        </p:blipFill>
        <p:spPr>
          <a:xfrm>
            <a:off x="238479" y="782089"/>
            <a:ext cx="9012114" cy="5643245"/>
          </a:xfrm>
          <a:prstGeom prst="rect">
            <a:avLst/>
          </a:prstGeom>
        </p:spPr>
      </p:pic>
      <p:sp>
        <p:nvSpPr>
          <p:cNvPr id="23" name="Равнобедренный треугольник 22"/>
          <p:cNvSpPr/>
          <p:nvPr/>
        </p:nvSpPr>
        <p:spPr>
          <a:xfrm rot="16200000">
            <a:off x="6664206" y="2729713"/>
            <a:ext cx="2321812" cy="509195"/>
          </a:xfrm>
          <a:prstGeom prst="triangle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8290815" y="2087912"/>
            <a:ext cx="3455377" cy="1515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Aft>
                <a:spcPts val="300"/>
              </a:spcAft>
              <a:buClr>
                <a:srgbClr val="000000"/>
              </a:buClr>
              <a:buSzPts val="1200"/>
            </a:pPr>
            <a:r>
              <a:rPr lang="ru-RU" b="1" i="1" kern="0" dirty="0" smtClean="0"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Далее дождаться утверждения Порядка подачи заявок о кадровой потребности</a:t>
            </a:r>
          </a:p>
          <a:p>
            <a:pPr lvl="0" algn="ctr" fontAlgn="base">
              <a:spcAft>
                <a:spcPts val="300"/>
              </a:spcAft>
              <a:buClr>
                <a:srgbClr val="000000"/>
              </a:buClr>
              <a:buSzPts val="1200"/>
            </a:pPr>
            <a:r>
              <a:rPr lang="ru-RU" b="1" i="1" u="none" strike="noStrike" kern="0" spc="0" dirty="0" smtClean="0">
                <a:effectLst/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(После поступления письма Минобрнауки РД)</a:t>
            </a:r>
            <a:endParaRPr lang="ru-RU" b="1" i="1" u="none" strike="noStrike" kern="0" spc="0" dirty="0">
              <a:effectLst/>
              <a:latin typeface="Times New Roman Полужирный" panose="020208030705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46496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38479" y="746449"/>
            <a:ext cx="11371274" cy="5748949"/>
          </a:xfrm>
          <a:prstGeom prst="rect">
            <a:avLst/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10886740" y="0"/>
            <a:ext cx="934119" cy="981454"/>
            <a:chOff x="10488598" y="0"/>
            <a:chExt cx="861550" cy="894615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10560050" y="0"/>
              <a:ext cx="720725" cy="8946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10488598" y="103600"/>
              <a:ext cx="861550" cy="791015"/>
              <a:chOff x="10488598" y="103600"/>
              <a:chExt cx="861550" cy="791015"/>
            </a:xfrm>
          </p:grpSpPr>
          <p:pic>
            <p:nvPicPr>
              <p:cNvPr id="12" name="Рисунок 11" descr="C:\Users\NurulvaraevaS\AppData\Local\Microsoft\Windows\INetCache\Content.Word\герб Дагестана.png"/>
              <p:cNvPicPr/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94453" y="103600"/>
                <a:ext cx="449840" cy="47320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3" name="Прямоугольник 12"/>
              <p:cNvSpPr/>
              <p:nvPr/>
            </p:nvSpPr>
            <p:spPr>
              <a:xfrm>
                <a:off x="10488598" y="617616"/>
                <a:ext cx="861550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МИНИСТЕРСТВО ОБРАЗОВАНИЯ И НАУКИ </a:t>
                </a:r>
              </a:p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РЕСПУБЛИКИ ДАГЕСТАН</a:t>
                </a:r>
              </a:p>
            </p:txBody>
          </p:sp>
        </p:grpSp>
      </p:grpSp>
      <p:sp>
        <p:nvSpPr>
          <p:cNvPr id="19" name="Номер слайда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10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769809" y="162310"/>
            <a:ext cx="99810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Aft>
                <a:spcPts val="300"/>
              </a:spcAft>
              <a:buClr>
                <a:srgbClr val="000000"/>
              </a:buClr>
              <a:buSzPts val="1200"/>
            </a:pPr>
            <a:r>
              <a:rPr lang="ru-RU" b="1" kern="0" dirty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ШАГ </a:t>
            </a:r>
            <a:r>
              <a:rPr lang="ru-RU" b="1" kern="0" dirty="0" smtClean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b="1" kern="0" dirty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kern="0" dirty="0" smtClean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b="1" kern="0" dirty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Окно выбора роли компании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23849" y="746449"/>
            <a:ext cx="10487673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15000"/>
              </a:lnSpc>
              <a:spcBef>
                <a:spcPts val="600"/>
              </a:spcBef>
              <a:spcAft>
                <a:spcPts val="30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Если в профиле компании заполнены не все необходимые данные, пользователю отобразится соответствующее информационное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сообщение</a:t>
            </a:r>
            <a:endParaRPr lang="ru-RU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6" name="Рисунок 15"/>
          <p:cNvPicPr/>
          <p:nvPr/>
        </p:nvPicPr>
        <p:blipFill>
          <a:blip r:embed="rId3"/>
          <a:stretch>
            <a:fillRect/>
          </a:stretch>
        </p:blipFill>
        <p:spPr>
          <a:xfrm>
            <a:off x="769809" y="1690685"/>
            <a:ext cx="9981042" cy="466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705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38479" y="746449"/>
            <a:ext cx="11371274" cy="5748949"/>
          </a:xfrm>
          <a:prstGeom prst="rect">
            <a:avLst/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10886740" y="0"/>
            <a:ext cx="934119" cy="981454"/>
            <a:chOff x="10488598" y="0"/>
            <a:chExt cx="861550" cy="894615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10560050" y="0"/>
              <a:ext cx="720725" cy="8946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10488598" y="103600"/>
              <a:ext cx="861550" cy="791015"/>
              <a:chOff x="10488598" y="103600"/>
              <a:chExt cx="861550" cy="791015"/>
            </a:xfrm>
          </p:grpSpPr>
          <p:pic>
            <p:nvPicPr>
              <p:cNvPr id="12" name="Рисунок 11" descr="C:\Users\NurulvaraevaS\AppData\Local\Microsoft\Windows\INetCache\Content.Word\герб Дагестана.png"/>
              <p:cNvPicPr/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94453" y="103600"/>
                <a:ext cx="449840" cy="47320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3" name="Прямоугольник 12"/>
              <p:cNvSpPr/>
              <p:nvPr/>
            </p:nvSpPr>
            <p:spPr>
              <a:xfrm>
                <a:off x="10488598" y="617616"/>
                <a:ext cx="861550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МИНИСТЕРСТВО ОБРАЗОВАНИЯ И НАУКИ </a:t>
                </a:r>
              </a:p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РЕСПУБЛИКИ ДАГЕСТАН</a:t>
                </a:r>
              </a:p>
            </p:txBody>
          </p:sp>
        </p:grpSp>
      </p:grpSp>
      <p:sp>
        <p:nvSpPr>
          <p:cNvPr id="19" name="Номер слайда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11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769809" y="162310"/>
            <a:ext cx="9981042" cy="9618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Aft>
                <a:spcPts val="300"/>
              </a:spcAft>
              <a:buClr>
                <a:srgbClr val="000000"/>
              </a:buClr>
              <a:buSzPts val="1200"/>
            </a:pPr>
            <a:r>
              <a:rPr lang="ru-RU" b="1" kern="0" dirty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ШАГ </a:t>
            </a:r>
            <a:r>
              <a:rPr lang="ru-RU" b="1" kern="0" dirty="0" smtClean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b="1" kern="0" dirty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kern="0" dirty="0" smtClean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b="1" kern="0" dirty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Информационное сообщение для заказчиков, не заполнивших необходимые данные в профиле компании</a:t>
            </a:r>
          </a:p>
          <a:p>
            <a:pPr lvl="0" algn="ctr" fontAlgn="base">
              <a:spcAft>
                <a:spcPts val="300"/>
              </a:spcAft>
              <a:buClr>
                <a:srgbClr val="000000"/>
              </a:buClr>
              <a:buSzPts val="1200"/>
            </a:pPr>
            <a:endParaRPr lang="ru-RU" b="1" u="none" strike="noStrike" kern="0" spc="0" dirty="0">
              <a:effectLst/>
              <a:latin typeface="Times New Roman Полужирный" panose="020208030705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/>
          <p:nvPr/>
        </p:nvPicPr>
        <p:blipFill>
          <a:blip r:embed="rId3"/>
          <a:stretch>
            <a:fillRect/>
          </a:stretch>
        </p:blipFill>
        <p:spPr>
          <a:xfrm>
            <a:off x="2162908" y="1122680"/>
            <a:ext cx="7895491" cy="4612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0526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38479" y="746449"/>
            <a:ext cx="11371274" cy="5748949"/>
          </a:xfrm>
          <a:prstGeom prst="rect">
            <a:avLst/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10886740" y="0"/>
            <a:ext cx="934119" cy="981454"/>
            <a:chOff x="10488598" y="0"/>
            <a:chExt cx="861550" cy="894615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10560050" y="0"/>
              <a:ext cx="720725" cy="8946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10488598" y="103600"/>
              <a:ext cx="861550" cy="791015"/>
              <a:chOff x="10488598" y="103600"/>
              <a:chExt cx="861550" cy="791015"/>
            </a:xfrm>
          </p:grpSpPr>
          <p:pic>
            <p:nvPicPr>
              <p:cNvPr id="12" name="Рисунок 11" descr="C:\Users\NurulvaraevaS\AppData\Local\Microsoft\Windows\INetCache\Content.Word\герб Дагестана.png"/>
              <p:cNvPicPr/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94453" y="103600"/>
                <a:ext cx="449840" cy="47320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3" name="Прямоугольник 12"/>
              <p:cNvSpPr/>
              <p:nvPr/>
            </p:nvSpPr>
            <p:spPr>
              <a:xfrm>
                <a:off x="10488598" y="617616"/>
                <a:ext cx="861550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МИНИСТЕРСТВО ОБРАЗОВАНИЯ И НАУКИ </a:t>
                </a:r>
              </a:p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РЕСПУБЛИКИ ДАГЕСТАН</a:t>
                </a:r>
              </a:p>
            </p:txBody>
          </p:sp>
        </p:grpSp>
      </p:grpSp>
      <p:sp>
        <p:nvSpPr>
          <p:cNvPr id="19" name="Номер слайда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12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769809" y="162310"/>
            <a:ext cx="99810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/>
            <a:r>
              <a:rPr lang="ru-RU" b="1" kern="0" dirty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ШАГ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– Информационное сообщение для работодателей, не заполнивших необходимые данные в профиле компании</a:t>
            </a:r>
          </a:p>
          <a:p>
            <a:pPr lvl="0" algn="ctr" fontAlgn="base">
              <a:spcAft>
                <a:spcPts val="300"/>
              </a:spcAft>
              <a:buClr>
                <a:srgbClr val="000000"/>
              </a:buClr>
              <a:buSzPts val="1200"/>
            </a:pPr>
            <a:endParaRPr lang="ru-RU" b="1" u="none" strike="noStrike" kern="0" spc="0" dirty="0">
              <a:effectLst/>
              <a:latin typeface="Times New Roman Полужирный" panose="020208030705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54647" y="981454"/>
            <a:ext cx="10493358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>
              <a:lnSpc>
                <a:spcPct val="115000"/>
              </a:lnSpc>
              <a:spcBef>
                <a:spcPts val="600"/>
              </a:spcBef>
              <a:spcAft>
                <a:spcPts val="300"/>
              </a:spcAft>
              <a:buSzPts val="1200"/>
            </a:pPr>
            <a:r>
              <a:rPr lang="ru-RU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Заполнение заявки заказчиком целевого обучения начинается с блока указания последующего места трудоустройства гражданина. Необходимо выбрать, работодателем будет выступать этот же заказчик целевого обучения или другая компания. Также необходимо указать регион трудоустройства и населённый пункт.</a:t>
            </a:r>
            <a:endParaRPr lang="ru-RU" sz="12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6" name="Рисунок 15"/>
          <p:cNvPicPr/>
          <p:nvPr/>
        </p:nvPicPr>
        <p:blipFill>
          <a:blip r:embed="rId3"/>
          <a:stretch>
            <a:fillRect/>
          </a:stretch>
        </p:blipFill>
        <p:spPr>
          <a:xfrm>
            <a:off x="2171700" y="1895254"/>
            <a:ext cx="7077807" cy="427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7002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38479" y="746449"/>
            <a:ext cx="11371274" cy="5748949"/>
          </a:xfrm>
          <a:prstGeom prst="rect">
            <a:avLst/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10886740" y="0"/>
            <a:ext cx="934119" cy="981454"/>
            <a:chOff x="10488598" y="0"/>
            <a:chExt cx="861550" cy="894615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10560050" y="0"/>
              <a:ext cx="720725" cy="8946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10488598" y="103600"/>
              <a:ext cx="861550" cy="791015"/>
              <a:chOff x="10488598" y="103600"/>
              <a:chExt cx="861550" cy="791015"/>
            </a:xfrm>
          </p:grpSpPr>
          <p:pic>
            <p:nvPicPr>
              <p:cNvPr id="12" name="Рисунок 11" descr="C:\Users\NurulvaraevaS\AppData\Local\Microsoft\Windows\INetCache\Content.Word\герб Дагестана.png"/>
              <p:cNvPicPr/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94453" y="103600"/>
                <a:ext cx="449840" cy="47320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3" name="Прямоугольник 12"/>
              <p:cNvSpPr/>
              <p:nvPr/>
            </p:nvSpPr>
            <p:spPr>
              <a:xfrm>
                <a:off x="10488598" y="617616"/>
                <a:ext cx="861550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МИНИСТЕРСТВО ОБРАЗОВАНИЯ И НАУКИ </a:t>
                </a:r>
              </a:p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РЕСПУБЛИКИ ДАГЕСТАН</a:t>
                </a:r>
              </a:p>
            </p:txBody>
          </p:sp>
        </p:grpSp>
      </p:grpSp>
      <p:sp>
        <p:nvSpPr>
          <p:cNvPr id="19" name="Номер слайда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13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866963" y="61345"/>
            <a:ext cx="9981042" cy="9618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Aft>
                <a:spcPts val="300"/>
              </a:spcAft>
              <a:buClr>
                <a:srgbClr val="000000"/>
              </a:buClr>
              <a:buSzPts val="1200"/>
            </a:pPr>
            <a:r>
              <a:rPr lang="ru-RU" b="1" kern="0" dirty="0" smtClean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ШАГ </a:t>
            </a:r>
            <a:r>
              <a:rPr lang="ru-RU" b="1" kern="0" dirty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 – Блок «Последующее трудоустройство граждан», заполнение заказчиком целевого обучения, планирующим трудоустройство граждан в свою компанию</a:t>
            </a:r>
          </a:p>
          <a:p>
            <a:pPr lvl="0" algn="ctr" fontAlgn="base">
              <a:spcAft>
                <a:spcPts val="300"/>
              </a:spcAft>
              <a:buClr>
                <a:srgbClr val="000000"/>
              </a:buClr>
              <a:buSzPts val="1200"/>
            </a:pPr>
            <a:endParaRPr lang="ru-RU" b="1" u="none" strike="noStrike" kern="0" spc="0" dirty="0">
              <a:effectLst/>
              <a:latin typeface="Times New Roman Полужирный" panose="020208030705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3"/>
          <a:stretch>
            <a:fillRect/>
          </a:stretch>
        </p:blipFill>
        <p:spPr>
          <a:xfrm>
            <a:off x="2277208" y="1299845"/>
            <a:ext cx="7482253" cy="4258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2793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38479" y="746449"/>
            <a:ext cx="11371274" cy="5748949"/>
          </a:xfrm>
          <a:prstGeom prst="rect">
            <a:avLst/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10886740" y="0"/>
            <a:ext cx="934119" cy="981454"/>
            <a:chOff x="10488598" y="0"/>
            <a:chExt cx="861550" cy="894615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10560050" y="0"/>
              <a:ext cx="720725" cy="8946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10488598" y="103600"/>
              <a:ext cx="861550" cy="791015"/>
              <a:chOff x="10488598" y="103600"/>
              <a:chExt cx="861550" cy="791015"/>
            </a:xfrm>
          </p:grpSpPr>
          <p:pic>
            <p:nvPicPr>
              <p:cNvPr id="12" name="Рисунок 11" descr="C:\Users\NurulvaraevaS\AppData\Local\Microsoft\Windows\INetCache\Content.Word\герб Дагестана.png"/>
              <p:cNvPicPr/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94453" y="103600"/>
                <a:ext cx="449840" cy="47320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3" name="Прямоугольник 12"/>
              <p:cNvSpPr/>
              <p:nvPr/>
            </p:nvSpPr>
            <p:spPr>
              <a:xfrm>
                <a:off x="10488598" y="617616"/>
                <a:ext cx="861550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МИНИСТЕРСТВО ОБРАЗОВАНИЯ И НАУКИ </a:t>
                </a:r>
              </a:p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РЕСПУБЛИКИ ДАГЕСТАН</a:t>
                </a:r>
              </a:p>
            </p:txBody>
          </p:sp>
        </p:grpSp>
      </p:grpSp>
      <p:sp>
        <p:nvSpPr>
          <p:cNvPr id="19" name="Номер слайда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14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1051601" y="1693546"/>
            <a:ext cx="9981042" cy="9618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Aft>
                <a:spcPts val="300"/>
              </a:spcAft>
              <a:buClr>
                <a:srgbClr val="000000"/>
              </a:buClr>
              <a:buSzPts val="1200"/>
            </a:pPr>
            <a:r>
              <a:rPr lang="ru-RU" b="1" kern="0" dirty="0" smtClean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ШАГ </a:t>
            </a:r>
            <a:r>
              <a:rPr lang="ru-RU" b="1" kern="0" dirty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 – Блок «Последующее трудоустройство граждан», заполнение заказчиком целевого обучения, планирующим трудоустройство граждан другую компанию</a:t>
            </a:r>
          </a:p>
          <a:p>
            <a:pPr lvl="0" algn="ctr" fontAlgn="base">
              <a:spcAft>
                <a:spcPts val="300"/>
              </a:spcAft>
              <a:buClr>
                <a:srgbClr val="000000"/>
              </a:buClr>
              <a:buSzPts val="1200"/>
            </a:pPr>
            <a:endParaRPr lang="ru-RU" b="1" u="none" strike="noStrike" kern="0" spc="0" dirty="0">
              <a:effectLst/>
              <a:latin typeface="Times New Roman Полужирный" panose="020208030705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/>
          <p:nvPr/>
        </p:nvPicPr>
        <p:blipFill>
          <a:blip r:embed="rId3"/>
          <a:stretch>
            <a:fillRect/>
          </a:stretch>
        </p:blipFill>
        <p:spPr>
          <a:xfrm>
            <a:off x="2309691" y="2941955"/>
            <a:ext cx="5940425" cy="1694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9602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38479" y="746449"/>
            <a:ext cx="11371274" cy="5748949"/>
          </a:xfrm>
          <a:prstGeom prst="rect">
            <a:avLst/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10886740" y="0"/>
            <a:ext cx="934119" cy="981454"/>
            <a:chOff x="10488598" y="0"/>
            <a:chExt cx="861550" cy="894615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10560050" y="0"/>
              <a:ext cx="720725" cy="8946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10488598" y="103600"/>
              <a:ext cx="861550" cy="791015"/>
              <a:chOff x="10488598" y="103600"/>
              <a:chExt cx="861550" cy="791015"/>
            </a:xfrm>
          </p:grpSpPr>
          <p:pic>
            <p:nvPicPr>
              <p:cNvPr id="12" name="Рисунок 11" descr="C:\Users\NurulvaraevaS\AppData\Local\Microsoft\Windows\INetCache\Content.Word\герб Дагестана.png"/>
              <p:cNvPicPr/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94453" y="103600"/>
                <a:ext cx="449840" cy="47320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3" name="Прямоугольник 12"/>
              <p:cNvSpPr/>
              <p:nvPr/>
            </p:nvSpPr>
            <p:spPr>
              <a:xfrm>
                <a:off x="10488598" y="617616"/>
                <a:ext cx="861550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МИНИСТЕРСТВО ОБРАЗОВАНИЯ И НАУКИ </a:t>
                </a:r>
              </a:p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РЕСПУБЛИКИ ДАГЕСТАН</a:t>
                </a:r>
              </a:p>
            </p:txBody>
          </p:sp>
        </p:grpSp>
      </p:grpSp>
      <p:sp>
        <p:nvSpPr>
          <p:cNvPr id="19" name="Номер слайда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15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18484" y="2694176"/>
            <a:ext cx="9981042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Aft>
                <a:spcPts val="300"/>
              </a:spcAft>
              <a:buClr>
                <a:srgbClr val="000000"/>
              </a:buClr>
              <a:buSzPts val="1200"/>
            </a:pPr>
            <a:r>
              <a:rPr lang="ru-RU" b="1" kern="0" dirty="0" smtClean="0"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ШАГ 11  </a:t>
            </a:r>
            <a:r>
              <a:rPr lang="ru-RU" b="1" kern="0" dirty="0"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Окно поиска компании</a:t>
            </a:r>
          </a:p>
          <a:p>
            <a:pPr lvl="0" algn="ctr" fontAlgn="base">
              <a:spcAft>
                <a:spcPts val="300"/>
              </a:spcAft>
              <a:buClr>
                <a:srgbClr val="000000"/>
              </a:buClr>
              <a:buSzPts val="1200"/>
            </a:pPr>
            <a:endParaRPr lang="ru-RU" b="1" u="none" strike="noStrike" kern="0" spc="0" dirty="0">
              <a:effectLst/>
              <a:latin typeface="Times New Roman Полужирный" panose="020208030705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Рисунок 17"/>
          <p:cNvPicPr/>
          <p:nvPr/>
        </p:nvPicPr>
        <p:blipFill>
          <a:blip r:embed="rId3"/>
          <a:stretch>
            <a:fillRect/>
          </a:stretch>
        </p:blipFill>
        <p:spPr>
          <a:xfrm>
            <a:off x="236064" y="981454"/>
            <a:ext cx="10808031" cy="5462208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3620079" y="279312"/>
            <a:ext cx="99810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ru-RU" b="1" kern="0" dirty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ШАГ 11 – Окно поиска компании</a:t>
            </a:r>
          </a:p>
          <a:p>
            <a:pPr lvl="0" algn="ctr" fontAlgn="base">
              <a:spcAft>
                <a:spcPts val="300"/>
              </a:spcAft>
              <a:buClr>
                <a:srgbClr val="000000"/>
              </a:buClr>
              <a:buSzPts val="1200"/>
            </a:pPr>
            <a:endParaRPr lang="ru-RU" b="1" u="none" strike="noStrike" kern="0" spc="0" dirty="0">
              <a:effectLst/>
              <a:latin typeface="Times New Roman Полужирный" panose="020208030705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92233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528394" y="632793"/>
            <a:ext cx="11371274" cy="5748949"/>
          </a:xfrm>
          <a:prstGeom prst="rect">
            <a:avLst/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10886740" y="0"/>
            <a:ext cx="934119" cy="981454"/>
            <a:chOff x="10488598" y="0"/>
            <a:chExt cx="861550" cy="894615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10560050" y="0"/>
              <a:ext cx="720725" cy="8946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10488598" y="103600"/>
              <a:ext cx="861550" cy="791015"/>
              <a:chOff x="10488598" y="103600"/>
              <a:chExt cx="861550" cy="791015"/>
            </a:xfrm>
          </p:grpSpPr>
          <p:pic>
            <p:nvPicPr>
              <p:cNvPr id="12" name="Рисунок 11" descr="C:\Users\NurulvaraevaS\AppData\Local\Microsoft\Windows\INetCache\Content.Word\герб Дагестана.png"/>
              <p:cNvPicPr/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94453" y="103600"/>
                <a:ext cx="449840" cy="47320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3" name="Прямоугольник 12"/>
              <p:cNvSpPr/>
              <p:nvPr/>
            </p:nvSpPr>
            <p:spPr>
              <a:xfrm>
                <a:off x="10488598" y="617616"/>
                <a:ext cx="861550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МИНИСТЕРСТВО ОБРАЗОВАНИЯ И НАУКИ </a:t>
                </a:r>
              </a:p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РЕСПУБЛИКИ ДАГЕСТАН</a:t>
                </a:r>
              </a:p>
            </p:txBody>
          </p:sp>
        </p:grpSp>
      </p:grpSp>
      <p:sp>
        <p:nvSpPr>
          <p:cNvPr id="19" name="Номер слайда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16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233246" y="746449"/>
            <a:ext cx="68140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Aft>
                <a:spcPts val="300"/>
              </a:spcAft>
              <a:buClr>
                <a:srgbClr val="000000"/>
              </a:buClr>
              <a:buSzPts val="1200"/>
            </a:pPr>
            <a:r>
              <a:rPr lang="ru-RU" sz="2400" b="1" kern="0" dirty="0" smtClean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ШАГ </a:t>
            </a:r>
            <a:r>
              <a:rPr lang="ru-RU" sz="2400" b="1" kern="0" dirty="0" smtClean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 </a:t>
            </a:r>
            <a:r>
              <a:rPr lang="ru-RU" sz="2400" b="1" kern="0" dirty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Блок «Обязательства</a:t>
            </a:r>
            <a:r>
              <a:rPr lang="ru-RU" sz="2400" b="1" kern="0" dirty="0" smtClean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400" b="1" kern="0" dirty="0">
              <a:solidFill>
                <a:srgbClr val="FF0000"/>
              </a:solidFill>
              <a:latin typeface="Times New Roman Полужирный" panose="020208030705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28694" y="1774136"/>
            <a:ext cx="4847492" cy="3853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>
              <a:lnSpc>
                <a:spcPct val="115000"/>
              </a:lnSpc>
              <a:spcBef>
                <a:spcPts val="600"/>
              </a:spcBef>
              <a:spcAft>
                <a:spcPts val="300"/>
              </a:spcAft>
              <a:buSzPts val="1200"/>
            </a:pPr>
            <a:r>
              <a:rPr lang="ru-RU" sz="1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Блок выбора заказчика целевого обучения</a:t>
            </a:r>
            <a:endParaRPr lang="ru-RU" sz="16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3"/>
          <a:stretch>
            <a:fillRect/>
          </a:stretch>
        </p:blipFill>
        <p:spPr>
          <a:xfrm>
            <a:off x="1898771" y="2261067"/>
            <a:ext cx="8062914" cy="2750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7714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528394" y="632793"/>
            <a:ext cx="11371274" cy="5748949"/>
          </a:xfrm>
          <a:prstGeom prst="rect">
            <a:avLst/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10886740" y="0"/>
            <a:ext cx="934119" cy="981454"/>
            <a:chOff x="10488598" y="0"/>
            <a:chExt cx="861550" cy="894615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10560050" y="0"/>
              <a:ext cx="720725" cy="8946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10488598" y="103600"/>
              <a:ext cx="861550" cy="791015"/>
              <a:chOff x="10488598" y="103600"/>
              <a:chExt cx="861550" cy="791015"/>
            </a:xfrm>
          </p:grpSpPr>
          <p:pic>
            <p:nvPicPr>
              <p:cNvPr id="12" name="Рисунок 11" descr="C:\Users\NurulvaraevaS\AppData\Local\Microsoft\Windows\INetCache\Content.Word\герб Дагестана.png"/>
              <p:cNvPicPr/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94453" y="103600"/>
                <a:ext cx="449840" cy="47320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3" name="Прямоугольник 12"/>
              <p:cNvSpPr/>
              <p:nvPr/>
            </p:nvSpPr>
            <p:spPr>
              <a:xfrm>
                <a:off x="10488598" y="617616"/>
                <a:ext cx="861550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МИНИСТЕРСТВО ОБРАЗОВАНИЯ И НАУКИ </a:t>
                </a:r>
              </a:p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РЕСПУБЛИКИ ДАГЕСТАН</a:t>
                </a:r>
              </a:p>
            </p:txBody>
          </p:sp>
        </p:grpSp>
      </p:grpSp>
      <p:sp>
        <p:nvSpPr>
          <p:cNvPr id="19" name="Номер слайда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17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233246" y="746449"/>
            <a:ext cx="681403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Aft>
                <a:spcPts val="300"/>
              </a:spcAft>
              <a:buClr>
                <a:srgbClr val="000000"/>
              </a:buClr>
              <a:buSzPts val="1200"/>
            </a:pPr>
            <a:r>
              <a:rPr lang="ru-RU" sz="2400" b="1" kern="0" dirty="0" smtClean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ШАГ </a:t>
            </a:r>
            <a:r>
              <a:rPr lang="ru-RU" sz="2400" b="1" kern="0" dirty="0" smtClean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 </a:t>
            </a:r>
            <a:r>
              <a:rPr lang="ru-RU" sz="2400" b="1" kern="0" dirty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Блок выбора заказчика целевого обучения</a:t>
            </a:r>
            <a:endParaRPr lang="ru-RU" sz="2400" b="1" u="none" strike="noStrike" kern="0" spc="0" dirty="0">
              <a:solidFill>
                <a:srgbClr val="FF0000"/>
              </a:solidFill>
              <a:effectLst/>
              <a:latin typeface="Times New Roman Полужирный" panose="020208030705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57250" y="1691102"/>
            <a:ext cx="4783015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Блок </a:t>
            </a:r>
            <a:r>
              <a:rPr lang="ru-RU" i="1" dirty="0"/>
              <a:t>«Согласование» аналогичен форме, заполняемой </a:t>
            </a:r>
            <a:r>
              <a:rPr lang="ru-RU" i="1" dirty="0" smtClean="0"/>
              <a:t>заказчиком</a:t>
            </a:r>
            <a:endParaRPr lang="ru-RU" i="1" dirty="0"/>
          </a:p>
          <a:p>
            <a:endParaRPr lang="ru-RU" i="1" dirty="0" smtClean="0"/>
          </a:p>
          <a:p>
            <a:endParaRPr lang="ru-RU" i="1" dirty="0"/>
          </a:p>
          <a:p>
            <a:r>
              <a:rPr lang="ru-RU" i="1" dirty="0" smtClean="0"/>
              <a:t>Региональный </a:t>
            </a:r>
            <a:r>
              <a:rPr lang="ru-RU" i="1" dirty="0"/>
              <a:t>отраслевой орган (помимо возможности самостоятельной подачи заявки от лица заказчика целевого обучения/работодателя) рассматривает поданные заявки (по своему региону) с возможностью согласования, отклонения, корректировки количества мест в меньшую сторону и изменения образовательной </a:t>
            </a:r>
            <a:r>
              <a:rPr lang="ru-RU" i="1" dirty="0" smtClean="0"/>
              <a:t>организации</a:t>
            </a:r>
            <a:endParaRPr lang="ru-RU" i="1" dirty="0"/>
          </a:p>
        </p:txBody>
      </p:sp>
      <p:pic>
        <p:nvPicPr>
          <p:cNvPr id="18" name="Рисунок 17"/>
          <p:cNvPicPr/>
          <p:nvPr/>
        </p:nvPicPr>
        <p:blipFill>
          <a:blip r:embed="rId3"/>
          <a:stretch>
            <a:fillRect/>
          </a:stretch>
        </p:blipFill>
        <p:spPr>
          <a:xfrm>
            <a:off x="5802924" y="1691102"/>
            <a:ext cx="5441339" cy="405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909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528394" y="632793"/>
            <a:ext cx="11371274" cy="5748949"/>
          </a:xfrm>
          <a:prstGeom prst="rect">
            <a:avLst/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10886740" y="0"/>
            <a:ext cx="934119" cy="981454"/>
            <a:chOff x="10488598" y="0"/>
            <a:chExt cx="861550" cy="894615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10560050" y="0"/>
              <a:ext cx="720725" cy="8946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10488598" y="103600"/>
              <a:ext cx="861550" cy="791015"/>
              <a:chOff x="10488598" y="103600"/>
              <a:chExt cx="861550" cy="791015"/>
            </a:xfrm>
          </p:grpSpPr>
          <p:pic>
            <p:nvPicPr>
              <p:cNvPr id="12" name="Рисунок 11" descr="C:\Users\NurulvaraevaS\AppData\Local\Microsoft\Windows\INetCache\Content.Word\герб Дагестана.png"/>
              <p:cNvPicPr/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94453" y="103600"/>
                <a:ext cx="449840" cy="47320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3" name="Прямоугольник 12"/>
              <p:cNvSpPr/>
              <p:nvPr/>
            </p:nvSpPr>
            <p:spPr>
              <a:xfrm>
                <a:off x="10488598" y="617616"/>
                <a:ext cx="861550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МИНИСТЕРСТВО ОБРАЗОВАНИЯ И НАУКИ </a:t>
                </a:r>
              </a:p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РЕСПУБЛИКИ ДАГЕСТАН</a:t>
                </a:r>
              </a:p>
            </p:txBody>
          </p:sp>
        </p:grpSp>
      </p:grpSp>
      <p:sp>
        <p:nvSpPr>
          <p:cNvPr id="19" name="Номер слайда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18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233246" y="746449"/>
            <a:ext cx="681403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Aft>
                <a:spcPts val="300"/>
              </a:spcAft>
              <a:buClr>
                <a:srgbClr val="000000"/>
              </a:buClr>
              <a:buSzPts val="1200"/>
            </a:pPr>
            <a:r>
              <a:rPr lang="ru-RU" sz="2400" b="1" kern="0" dirty="0" smtClean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ШАГ </a:t>
            </a:r>
            <a:r>
              <a:rPr lang="ru-RU" sz="2400" b="1" kern="0" dirty="0" smtClean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14 </a:t>
            </a:r>
            <a:r>
              <a:rPr lang="ru-RU" sz="2400" b="1" kern="0" dirty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Просмотр заявок в личном кабинете регионального отраслевого органа</a:t>
            </a:r>
            <a:endParaRPr lang="ru-RU" sz="2400" b="1" u="none" strike="noStrike" kern="0" spc="0" dirty="0">
              <a:solidFill>
                <a:srgbClr val="FF0000"/>
              </a:solidFill>
              <a:effectLst/>
              <a:latin typeface="Times New Roman Полужирный" panose="020208030705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/>
          <p:cNvPicPr/>
          <p:nvPr/>
        </p:nvPicPr>
        <p:blipFill>
          <a:blip r:embed="rId3"/>
          <a:stretch>
            <a:fillRect/>
          </a:stretch>
        </p:blipFill>
        <p:spPr>
          <a:xfrm>
            <a:off x="1371600" y="1767009"/>
            <a:ext cx="8906608" cy="238271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369322" y="4668862"/>
            <a:ext cx="47323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Aft>
                <a:spcPts val="300"/>
              </a:spcAft>
              <a:buClr>
                <a:srgbClr val="000000"/>
              </a:buClr>
              <a:buSzPts val="1200"/>
            </a:pPr>
            <a:r>
              <a:rPr lang="ru-RU" sz="2400" b="1" kern="0" dirty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ШАГ </a:t>
            </a:r>
            <a:r>
              <a:rPr lang="ru-RU" sz="2400" b="1" kern="0" dirty="0" smtClean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18 </a:t>
            </a:r>
            <a:r>
              <a:rPr lang="ru-RU" sz="2400" b="1" kern="0" dirty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2400" b="1" kern="0" dirty="0" smtClean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b="1" kern="0" dirty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Действия с заявками</a:t>
            </a:r>
            <a:endParaRPr lang="ru-RU" sz="2400" b="1" u="none" strike="noStrike" kern="0" spc="0" dirty="0">
              <a:solidFill>
                <a:srgbClr val="FF0000"/>
              </a:solidFill>
              <a:effectLst/>
              <a:latin typeface="Times New Roman Полужирный" panose="020208030705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6924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1116623" y="2048607"/>
            <a:ext cx="4913206" cy="198706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6286500" y="632792"/>
            <a:ext cx="4743211" cy="54965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28394" y="632793"/>
            <a:ext cx="11371274" cy="5748949"/>
          </a:xfrm>
          <a:prstGeom prst="rect">
            <a:avLst/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11011026" y="28559"/>
            <a:ext cx="934119" cy="981454"/>
            <a:chOff x="10488598" y="0"/>
            <a:chExt cx="861550" cy="894615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10560050" y="0"/>
              <a:ext cx="720725" cy="8946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10488598" y="103600"/>
              <a:ext cx="861550" cy="791015"/>
              <a:chOff x="10488598" y="103600"/>
              <a:chExt cx="861550" cy="791015"/>
            </a:xfrm>
          </p:grpSpPr>
          <p:pic>
            <p:nvPicPr>
              <p:cNvPr id="12" name="Рисунок 11" descr="C:\Users\NurulvaraevaS\AppData\Local\Microsoft\Windows\INetCache\Content.Word\герб Дагестана.png"/>
              <p:cNvPicPr/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94453" y="103600"/>
                <a:ext cx="449840" cy="47320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3" name="Прямоугольник 12"/>
              <p:cNvSpPr/>
              <p:nvPr/>
            </p:nvSpPr>
            <p:spPr>
              <a:xfrm>
                <a:off x="10488598" y="617616"/>
                <a:ext cx="861550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МИНИСТЕРСТВО ОБРАЗОВАНИЯ И НАУКИ </a:t>
                </a:r>
              </a:p>
              <a:p>
                <a:pPr algn="ctr"/>
                <a:r>
                  <a:rPr lang="ru-RU" sz="400" cap="all" dirty="0">
                    <a:latin typeface="Arial" panose="020B0604020202020204" pitchFamily="34" charset="0"/>
                    <a:ea typeface="Roboto Light" panose="02000000000000000000" pitchFamily="2" charset="0"/>
                    <a:cs typeface="Arial" panose="020B0604020202020204" pitchFamily="34" charset="0"/>
                  </a:rPr>
                  <a:t>РЕСПУБЛИКИ ДАГЕСТАН</a:t>
                </a:r>
              </a:p>
            </p:txBody>
          </p:sp>
        </p:grpSp>
      </p:grpSp>
      <p:sp>
        <p:nvSpPr>
          <p:cNvPr id="19" name="Номер слайда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EE190-4A83-4E2D-898F-72D32FBD8C5C}" type="slidenum">
              <a:rPr lang="ru-RU" smtClean="0"/>
              <a:t>19</a:t>
            </a:fld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3169" y="823400"/>
            <a:ext cx="4229871" cy="5115327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1229069" y="2268466"/>
            <a:ext cx="4800760" cy="1238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Aft>
                <a:spcPts val="300"/>
              </a:spcAft>
              <a:buClr>
                <a:srgbClr val="000000"/>
              </a:buClr>
              <a:buSzPts val="1200"/>
            </a:pPr>
            <a:r>
              <a:rPr lang="ru-RU" sz="2400" b="1" kern="0" dirty="0" smtClean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Распоряжение Правительства Российской Федерации </a:t>
            </a:r>
          </a:p>
          <a:p>
            <a:pPr lvl="0" algn="ctr" fontAlgn="base">
              <a:spcAft>
                <a:spcPts val="300"/>
              </a:spcAft>
              <a:buClr>
                <a:srgbClr val="000000"/>
              </a:buClr>
              <a:buSzPts val="1200"/>
            </a:pPr>
            <a:r>
              <a:rPr lang="ru-RU" sz="2400" b="1" kern="0" dirty="0" smtClean="0">
                <a:solidFill>
                  <a:srgbClr val="FF0000"/>
                </a:solidFill>
                <a:latin typeface="Times New Roman Полужирный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 18 февраля 2025 № 378-р</a:t>
            </a:r>
            <a:endParaRPr lang="ru-RU" sz="2400" b="1" u="none" strike="noStrike" kern="0" spc="0" dirty="0">
              <a:solidFill>
                <a:srgbClr val="FF0000"/>
              </a:solidFill>
              <a:effectLst/>
              <a:latin typeface="Times New Roman Полужирный" panose="020208030705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329182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6842</TotalTime>
  <Words>967</Words>
  <Application>Microsoft Office PowerPoint</Application>
  <PresentationFormat>Широкоэкранный</PresentationFormat>
  <Paragraphs>149</Paragraphs>
  <Slides>19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7" baseType="lpstr">
      <vt:lpstr>Arial</vt:lpstr>
      <vt:lpstr>Arial Black</vt:lpstr>
      <vt:lpstr>Calibri</vt:lpstr>
      <vt:lpstr>Calibri Light</vt:lpstr>
      <vt:lpstr>Roboto Light</vt:lpstr>
      <vt:lpstr>Times New Roman</vt:lpstr>
      <vt:lpstr>Times New Roman Полужирный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Штрилиц</dc:creator>
  <cp:lastModifiedBy>Inna Hodosova</cp:lastModifiedBy>
  <cp:revision>512</cp:revision>
  <cp:lastPrinted>2025-03-17T17:53:02Z</cp:lastPrinted>
  <dcterms:created xsi:type="dcterms:W3CDTF">2022-11-23T07:31:28Z</dcterms:created>
  <dcterms:modified xsi:type="dcterms:W3CDTF">2025-03-23T16:54:17Z</dcterms:modified>
</cp:coreProperties>
</file>