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1" r:id="rId4"/>
    <p:sldId id="268" r:id="rId5"/>
    <p:sldId id="269" r:id="rId6"/>
    <p:sldId id="293" r:id="rId7"/>
    <p:sldId id="294" r:id="rId8"/>
    <p:sldId id="263" r:id="rId9"/>
    <p:sldId id="265" r:id="rId10"/>
    <p:sldId id="267" r:id="rId11"/>
    <p:sldId id="270" r:id="rId12"/>
    <p:sldId id="271" r:id="rId13"/>
    <p:sldId id="291" r:id="rId14"/>
    <p:sldId id="292" r:id="rId15"/>
    <p:sldId id="285" r:id="rId16"/>
    <p:sldId id="289" r:id="rId17"/>
    <p:sldId id="286" r:id="rId18"/>
    <p:sldId id="287" r:id="rId19"/>
    <p:sldId id="288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90" r:id="rId33"/>
    <p:sldId id="256" r:id="rId34"/>
    <p:sldId id="272" r:id="rId35"/>
    <p:sldId id="258" r:id="rId36"/>
    <p:sldId id="259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2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75245C-8797-4BAE-8DB1-3E05A90FD931}" type="doc">
      <dgm:prSet loTypeId="urn:microsoft.com/office/officeart/2005/8/layout/cycle5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D35B4EC0-4F01-44FD-9379-01F283926E96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FF0000"/>
              </a:solidFill>
            </a:rPr>
            <a:t>ЕДИНЫЕ ПОДХОДЫ </a:t>
          </a:r>
          <a:r>
            <a:rPr lang="ru-RU" sz="1800" dirty="0" smtClean="0"/>
            <a:t>к формированию содержания образования и воспитания</a:t>
          </a:r>
          <a:endParaRPr lang="ru-RU" sz="1800" dirty="0"/>
        </a:p>
      </dgm:t>
    </dgm:pt>
    <dgm:pt modelId="{64BC73EE-1F1F-4C42-9D3D-0786EFDAFBA9}" type="parTrans" cxnId="{47AD13AF-9582-4EEE-B5EF-B88F076BFD7A}">
      <dgm:prSet/>
      <dgm:spPr/>
      <dgm:t>
        <a:bodyPr/>
        <a:lstStyle/>
        <a:p>
          <a:endParaRPr lang="ru-RU"/>
        </a:p>
      </dgm:t>
    </dgm:pt>
    <dgm:pt modelId="{88F4A62E-EAEE-4CF8-BE47-63C25EBF5C81}" type="sibTrans" cxnId="{47AD13AF-9582-4EEE-B5EF-B88F076BFD7A}">
      <dgm:prSet/>
      <dgm:spPr/>
      <dgm:t>
        <a:bodyPr/>
        <a:lstStyle/>
        <a:p>
          <a:endParaRPr lang="ru-RU"/>
        </a:p>
      </dgm:t>
    </dgm:pt>
    <dgm:pt modelId="{DB57577F-559D-409F-B55D-2D6DC6CB8C09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ЕДИНАЯ СИСТЕМА МОНИТОРИНГА </a:t>
          </a:r>
          <a:r>
            <a:rPr lang="ru-RU" sz="1600" dirty="0" smtClean="0"/>
            <a:t>эффективности деятельности образовательных организаций, органов управления образован</a:t>
          </a:r>
          <a:r>
            <a:rPr lang="ru-RU" sz="1800" dirty="0" smtClean="0"/>
            <a:t>ием</a:t>
          </a:r>
          <a:endParaRPr lang="ru-RU" sz="1800" dirty="0"/>
        </a:p>
      </dgm:t>
    </dgm:pt>
    <dgm:pt modelId="{7BD6E67C-F3EF-493C-9C68-8AB1CE3E4D1A}" type="parTrans" cxnId="{5DEB1C2C-3712-4AF8-A8B0-7CC14A54AAB8}">
      <dgm:prSet/>
      <dgm:spPr/>
      <dgm:t>
        <a:bodyPr/>
        <a:lstStyle/>
        <a:p>
          <a:endParaRPr lang="ru-RU"/>
        </a:p>
      </dgm:t>
    </dgm:pt>
    <dgm:pt modelId="{DB5BF8C4-0F1A-450D-B51F-D19517A7804D}" type="sibTrans" cxnId="{5DEB1C2C-3712-4AF8-A8B0-7CC14A54AAB8}">
      <dgm:prSet/>
      <dgm:spPr/>
      <dgm:t>
        <a:bodyPr/>
        <a:lstStyle/>
        <a:p>
          <a:endParaRPr lang="ru-RU"/>
        </a:p>
      </dgm:t>
    </dgm:pt>
    <dgm:pt modelId="{0FEE5A5F-6411-4855-88D7-756D050A1B34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FF0000"/>
              </a:solidFill>
            </a:rPr>
            <a:t>ЕДИНЫЕ СТАНДАРТЫ </a:t>
          </a:r>
          <a:r>
            <a:rPr lang="ru-RU" sz="1800" dirty="0" smtClean="0"/>
            <a:t>образовательного пространства страны</a:t>
          </a:r>
          <a:endParaRPr lang="ru-RU" sz="1800" dirty="0"/>
        </a:p>
      </dgm:t>
    </dgm:pt>
    <dgm:pt modelId="{95C11A2A-88C1-4226-BFC7-54AB0723BDD1}" type="parTrans" cxnId="{DE9AEEB2-57BF-4DD7-9FBF-D4C3A9B710FB}">
      <dgm:prSet/>
      <dgm:spPr/>
      <dgm:t>
        <a:bodyPr/>
        <a:lstStyle/>
        <a:p>
          <a:endParaRPr lang="ru-RU"/>
        </a:p>
      </dgm:t>
    </dgm:pt>
    <dgm:pt modelId="{A594F912-9757-4594-B4D6-47E794B34830}" type="sibTrans" cxnId="{DE9AEEB2-57BF-4DD7-9FBF-D4C3A9B710FB}">
      <dgm:prSet/>
      <dgm:spPr/>
      <dgm:t>
        <a:bodyPr/>
        <a:lstStyle/>
        <a:p>
          <a:endParaRPr lang="ru-RU"/>
        </a:p>
      </dgm:t>
    </dgm:pt>
    <dgm:pt modelId="{617575AB-BBA9-46C0-8FB8-E117622CF972}" type="pres">
      <dgm:prSet presAssocID="{C975245C-8797-4BAE-8DB1-3E05A90FD9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EDBA4C-8767-46FD-A497-61040CF66F50}" type="pres">
      <dgm:prSet presAssocID="{D35B4EC0-4F01-44FD-9379-01F283926E96}" presName="node" presStyleLbl="node1" presStyleIdx="0" presStyleCnt="3" custScaleX="134347" custScaleY="1135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00BB09-D92C-4DAF-81DF-612BF60769EF}" type="pres">
      <dgm:prSet presAssocID="{D35B4EC0-4F01-44FD-9379-01F283926E96}" presName="spNode" presStyleCnt="0"/>
      <dgm:spPr/>
      <dgm:t>
        <a:bodyPr/>
        <a:lstStyle/>
        <a:p>
          <a:endParaRPr lang="ru-RU"/>
        </a:p>
      </dgm:t>
    </dgm:pt>
    <dgm:pt modelId="{3F2A57F3-D371-4E01-BEA2-C1526F694E8A}" type="pres">
      <dgm:prSet presAssocID="{88F4A62E-EAEE-4CF8-BE47-63C25EBF5C81}" presName="sibTrans" presStyleLbl="sibTrans1D1" presStyleIdx="0" presStyleCnt="3"/>
      <dgm:spPr/>
      <dgm:t>
        <a:bodyPr/>
        <a:lstStyle/>
        <a:p>
          <a:endParaRPr lang="ru-RU"/>
        </a:p>
      </dgm:t>
    </dgm:pt>
    <dgm:pt modelId="{2602CBC9-82F7-44A5-B81B-3DAE0F5B82B3}" type="pres">
      <dgm:prSet presAssocID="{DB57577F-559D-409F-B55D-2D6DC6CB8C09}" presName="node" presStyleLbl="node1" presStyleIdx="1" presStyleCnt="3" custScaleX="135608" custScaleY="1102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73592B-C58B-4708-B427-4D24627B0D16}" type="pres">
      <dgm:prSet presAssocID="{DB57577F-559D-409F-B55D-2D6DC6CB8C09}" presName="spNode" presStyleCnt="0"/>
      <dgm:spPr/>
      <dgm:t>
        <a:bodyPr/>
        <a:lstStyle/>
        <a:p>
          <a:endParaRPr lang="ru-RU"/>
        </a:p>
      </dgm:t>
    </dgm:pt>
    <dgm:pt modelId="{E236AA5E-50DF-40EB-AD0D-0F6DAAE74F9B}" type="pres">
      <dgm:prSet presAssocID="{DB5BF8C4-0F1A-450D-B51F-D19517A7804D}" presName="sibTrans" presStyleLbl="sibTrans1D1" presStyleIdx="1" presStyleCnt="3"/>
      <dgm:spPr/>
      <dgm:t>
        <a:bodyPr/>
        <a:lstStyle/>
        <a:p>
          <a:endParaRPr lang="ru-RU"/>
        </a:p>
      </dgm:t>
    </dgm:pt>
    <dgm:pt modelId="{C9E3CC3D-4814-4979-9DFE-690B4A8DF3FC}" type="pres">
      <dgm:prSet presAssocID="{0FEE5A5F-6411-4855-88D7-756D050A1B34}" presName="node" presStyleLbl="node1" presStyleIdx="2" presStyleCnt="3" custScaleX="132133" custScaleY="110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AA50EB-D1D3-4D85-ACE9-A92C467456FD}" type="pres">
      <dgm:prSet presAssocID="{0FEE5A5F-6411-4855-88D7-756D050A1B34}" presName="spNode" presStyleCnt="0"/>
      <dgm:spPr/>
      <dgm:t>
        <a:bodyPr/>
        <a:lstStyle/>
        <a:p>
          <a:endParaRPr lang="ru-RU"/>
        </a:p>
      </dgm:t>
    </dgm:pt>
    <dgm:pt modelId="{28F1660A-7558-4A08-BC67-425AD28BE1A8}" type="pres">
      <dgm:prSet presAssocID="{A594F912-9757-4594-B4D6-47E794B34830}" presName="sibTrans" presStyleLbl="sibTrans1D1" presStyleIdx="2" presStyleCnt="3"/>
      <dgm:spPr/>
      <dgm:t>
        <a:bodyPr/>
        <a:lstStyle/>
        <a:p>
          <a:endParaRPr lang="ru-RU"/>
        </a:p>
      </dgm:t>
    </dgm:pt>
  </dgm:ptLst>
  <dgm:cxnLst>
    <dgm:cxn modelId="{F6CF4096-4A9D-40CE-B455-A87F7812F93A}" type="presOf" srcId="{A594F912-9757-4594-B4D6-47E794B34830}" destId="{28F1660A-7558-4A08-BC67-425AD28BE1A8}" srcOrd="0" destOrd="0" presId="urn:microsoft.com/office/officeart/2005/8/layout/cycle5"/>
    <dgm:cxn modelId="{47AD13AF-9582-4EEE-B5EF-B88F076BFD7A}" srcId="{C975245C-8797-4BAE-8DB1-3E05A90FD931}" destId="{D35B4EC0-4F01-44FD-9379-01F283926E96}" srcOrd="0" destOrd="0" parTransId="{64BC73EE-1F1F-4C42-9D3D-0786EFDAFBA9}" sibTransId="{88F4A62E-EAEE-4CF8-BE47-63C25EBF5C81}"/>
    <dgm:cxn modelId="{DE9AEEB2-57BF-4DD7-9FBF-D4C3A9B710FB}" srcId="{C975245C-8797-4BAE-8DB1-3E05A90FD931}" destId="{0FEE5A5F-6411-4855-88D7-756D050A1B34}" srcOrd="2" destOrd="0" parTransId="{95C11A2A-88C1-4226-BFC7-54AB0723BDD1}" sibTransId="{A594F912-9757-4594-B4D6-47E794B34830}"/>
    <dgm:cxn modelId="{CE503A1E-EC86-4855-A332-F7558E3A12CC}" type="presOf" srcId="{C975245C-8797-4BAE-8DB1-3E05A90FD931}" destId="{617575AB-BBA9-46C0-8FB8-E117622CF972}" srcOrd="0" destOrd="0" presId="urn:microsoft.com/office/officeart/2005/8/layout/cycle5"/>
    <dgm:cxn modelId="{18B3880D-1B19-4920-9E49-14A1B27D0EDE}" type="presOf" srcId="{0FEE5A5F-6411-4855-88D7-756D050A1B34}" destId="{C9E3CC3D-4814-4979-9DFE-690B4A8DF3FC}" srcOrd="0" destOrd="0" presId="urn:microsoft.com/office/officeart/2005/8/layout/cycle5"/>
    <dgm:cxn modelId="{5DEB1C2C-3712-4AF8-A8B0-7CC14A54AAB8}" srcId="{C975245C-8797-4BAE-8DB1-3E05A90FD931}" destId="{DB57577F-559D-409F-B55D-2D6DC6CB8C09}" srcOrd="1" destOrd="0" parTransId="{7BD6E67C-F3EF-493C-9C68-8AB1CE3E4D1A}" sibTransId="{DB5BF8C4-0F1A-450D-B51F-D19517A7804D}"/>
    <dgm:cxn modelId="{469F0C36-8A68-4A01-9324-46AED77DBBF4}" type="presOf" srcId="{DB57577F-559D-409F-B55D-2D6DC6CB8C09}" destId="{2602CBC9-82F7-44A5-B81B-3DAE0F5B82B3}" srcOrd="0" destOrd="0" presId="urn:microsoft.com/office/officeart/2005/8/layout/cycle5"/>
    <dgm:cxn modelId="{235B3DBE-CBD9-4A29-B2EF-BE4CAD1DEEA4}" type="presOf" srcId="{88F4A62E-EAEE-4CF8-BE47-63C25EBF5C81}" destId="{3F2A57F3-D371-4E01-BEA2-C1526F694E8A}" srcOrd="0" destOrd="0" presId="urn:microsoft.com/office/officeart/2005/8/layout/cycle5"/>
    <dgm:cxn modelId="{303AEF60-4185-4786-BAF4-2456CDA6AFD7}" type="presOf" srcId="{DB5BF8C4-0F1A-450D-B51F-D19517A7804D}" destId="{E236AA5E-50DF-40EB-AD0D-0F6DAAE74F9B}" srcOrd="0" destOrd="0" presId="urn:microsoft.com/office/officeart/2005/8/layout/cycle5"/>
    <dgm:cxn modelId="{3A3F30FD-8ED7-46CD-939B-8863C0B4F819}" type="presOf" srcId="{D35B4EC0-4F01-44FD-9379-01F283926E96}" destId="{59EDBA4C-8767-46FD-A497-61040CF66F50}" srcOrd="0" destOrd="0" presId="urn:microsoft.com/office/officeart/2005/8/layout/cycle5"/>
    <dgm:cxn modelId="{F4442D13-E353-4AB7-83D0-454158BC51E1}" type="presParOf" srcId="{617575AB-BBA9-46C0-8FB8-E117622CF972}" destId="{59EDBA4C-8767-46FD-A497-61040CF66F50}" srcOrd="0" destOrd="0" presId="urn:microsoft.com/office/officeart/2005/8/layout/cycle5"/>
    <dgm:cxn modelId="{F8BF6E1F-7A56-4BBF-A893-7CE305704699}" type="presParOf" srcId="{617575AB-BBA9-46C0-8FB8-E117622CF972}" destId="{C500BB09-D92C-4DAF-81DF-612BF60769EF}" srcOrd="1" destOrd="0" presId="urn:microsoft.com/office/officeart/2005/8/layout/cycle5"/>
    <dgm:cxn modelId="{CFBDBE70-99AB-422D-AD79-C81044C5DA1D}" type="presParOf" srcId="{617575AB-BBA9-46C0-8FB8-E117622CF972}" destId="{3F2A57F3-D371-4E01-BEA2-C1526F694E8A}" srcOrd="2" destOrd="0" presId="urn:microsoft.com/office/officeart/2005/8/layout/cycle5"/>
    <dgm:cxn modelId="{66014DF6-E042-437B-A30F-96FB240C7C5B}" type="presParOf" srcId="{617575AB-BBA9-46C0-8FB8-E117622CF972}" destId="{2602CBC9-82F7-44A5-B81B-3DAE0F5B82B3}" srcOrd="3" destOrd="0" presId="urn:microsoft.com/office/officeart/2005/8/layout/cycle5"/>
    <dgm:cxn modelId="{3FC3F346-8E34-406B-9EDB-1F6B90084524}" type="presParOf" srcId="{617575AB-BBA9-46C0-8FB8-E117622CF972}" destId="{B973592B-C58B-4708-B427-4D24627B0D16}" srcOrd="4" destOrd="0" presId="urn:microsoft.com/office/officeart/2005/8/layout/cycle5"/>
    <dgm:cxn modelId="{64D63312-8116-4166-8072-3EA9E113D2E6}" type="presParOf" srcId="{617575AB-BBA9-46C0-8FB8-E117622CF972}" destId="{E236AA5E-50DF-40EB-AD0D-0F6DAAE74F9B}" srcOrd="5" destOrd="0" presId="urn:microsoft.com/office/officeart/2005/8/layout/cycle5"/>
    <dgm:cxn modelId="{6EED7E11-968E-4455-AE89-8D598A4B9016}" type="presParOf" srcId="{617575AB-BBA9-46C0-8FB8-E117622CF972}" destId="{C9E3CC3D-4814-4979-9DFE-690B4A8DF3FC}" srcOrd="6" destOrd="0" presId="urn:microsoft.com/office/officeart/2005/8/layout/cycle5"/>
    <dgm:cxn modelId="{9BC96F7D-A79B-421E-ADA5-58DB6276B525}" type="presParOf" srcId="{617575AB-BBA9-46C0-8FB8-E117622CF972}" destId="{6FAA50EB-D1D3-4D85-ACE9-A92C467456FD}" srcOrd="7" destOrd="0" presId="urn:microsoft.com/office/officeart/2005/8/layout/cycle5"/>
    <dgm:cxn modelId="{F335EAE7-E2B5-4BF9-B754-2ADE2EAED7E7}" type="presParOf" srcId="{617575AB-BBA9-46C0-8FB8-E117622CF972}" destId="{28F1660A-7558-4A08-BC67-425AD28BE1A8}" srcOrd="8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EDBA4C-8767-46FD-A497-61040CF66F50}">
      <dsp:nvSpPr>
        <dsp:cNvPr id="0" name=""/>
        <dsp:cNvSpPr/>
      </dsp:nvSpPr>
      <dsp:spPr>
        <a:xfrm>
          <a:off x="2443743" y="-52136"/>
          <a:ext cx="3199137" cy="175823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ЕДИНЫЕ ПОДХОДЫ </a:t>
          </a:r>
          <a:r>
            <a:rPr lang="ru-RU" sz="1800" kern="1200" dirty="0" smtClean="0"/>
            <a:t>к формированию содержания образования и воспитания</a:t>
          </a:r>
          <a:endParaRPr lang="ru-RU" sz="1800" kern="1200" dirty="0"/>
        </a:p>
      </dsp:txBody>
      <dsp:txXfrm>
        <a:off x="2529573" y="33694"/>
        <a:ext cx="3027477" cy="1586577"/>
      </dsp:txXfrm>
    </dsp:sp>
    <dsp:sp modelId="{3F2A57F3-D371-4E01-BEA2-C1526F694E8A}">
      <dsp:nvSpPr>
        <dsp:cNvPr id="0" name=""/>
        <dsp:cNvSpPr/>
      </dsp:nvSpPr>
      <dsp:spPr>
        <a:xfrm>
          <a:off x="1979106" y="826982"/>
          <a:ext cx="4128412" cy="4128412"/>
        </a:xfrm>
        <a:custGeom>
          <a:avLst/>
          <a:gdLst/>
          <a:ahLst/>
          <a:cxnLst/>
          <a:rect l="0" t="0" r="0" b="0"/>
          <a:pathLst>
            <a:path>
              <a:moveTo>
                <a:pt x="3841254" y="1013945"/>
              </a:moveTo>
              <a:arcTo wR="2064206" hR="2064206" stAng="19764978" swAng="1616744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02CBC9-82F7-44A5-B81B-3DAE0F5B82B3}">
      <dsp:nvSpPr>
        <dsp:cNvPr id="0" name=""/>
        <dsp:cNvSpPr/>
      </dsp:nvSpPr>
      <dsp:spPr>
        <a:xfrm>
          <a:off x="4216385" y="3070439"/>
          <a:ext cx="3229165" cy="170570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0000"/>
              </a:solidFill>
            </a:rPr>
            <a:t>ЕДИНАЯ СИСТЕМА МОНИТОРИНГА </a:t>
          </a:r>
          <a:r>
            <a:rPr lang="ru-RU" sz="1600" kern="1200" dirty="0" smtClean="0"/>
            <a:t>эффективности деятельности образовательных организаций, органов управления образован</a:t>
          </a:r>
          <a:r>
            <a:rPr lang="ru-RU" sz="1800" kern="1200" dirty="0" smtClean="0"/>
            <a:t>ием</a:t>
          </a:r>
          <a:endParaRPr lang="ru-RU" sz="1800" kern="1200" dirty="0"/>
        </a:p>
      </dsp:txBody>
      <dsp:txXfrm>
        <a:off x="4299651" y="3153705"/>
        <a:ext cx="3062633" cy="1539172"/>
      </dsp:txXfrm>
    </dsp:sp>
    <dsp:sp modelId="{E236AA5E-50DF-40EB-AD0D-0F6DAAE74F9B}">
      <dsp:nvSpPr>
        <dsp:cNvPr id="0" name=""/>
        <dsp:cNvSpPr/>
      </dsp:nvSpPr>
      <dsp:spPr>
        <a:xfrm>
          <a:off x="1979106" y="826982"/>
          <a:ext cx="4128412" cy="4128412"/>
        </a:xfrm>
        <a:custGeom>
          <a:avLst/>
          <a:gdLst/>
          <a:ahLst/>
          <a:cxnLst/>
          <a:rect l="0" t="0" r="0" b="0"/>
          <a:pathLst>
            <a:path>
              <a:moveTo>
                <a:pt x="2588332" y="4060762"/>
              </a:moveTo>
              <a:arcTo wR="2064206" hR="2064206" stAng="4517453" swAng="1766201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E3CC3D-4814-4979-9DFE-690B4A8DF3FC}">
      <dsp:nvSpPr>
        <dsp:cNvPr id="0" name=""/>
        <dsp:cNvSpPr/>
      </dsp:nvSpPr>
      <dsp:spPr>
        <a:xfrm>
          <a:off x="682449" y="3070709"/>
          <a:ext cx="3146417" cy="1705163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ЕДИНЫЕ СТАНДАРТЫ </a:t>
          </a:r>
          <a:r>
            <a:rPr lang="ru-RU" sz="1800" kern="1200" dirty="0" smtClean="0"/>
            <a:t>образовательного пространства страны</a:t>
          </a:r>
          <a:endParaRPr lang="ru-RU" sz="1800" kern="1200" dirty="0"/>
        </a:p>
      </dsp:txBody>
      <dsp:txXfrm>
        <a:off x="765688" y="3153948"/>
        <a:ext cx="2979939" cy="1538685"/>
      </dsp:txXfrm>
    </dsp:sp>
    <dsp:sp modelId="{28F1660A-7558-4A08-BC67-425AD28BE1A8}">
      <dsp:nvSpPr>
        <dsp:cNvPr id="0" name=""/>
        <dsp:cNvSpPr/>
      </dsp:nvSpPr>
      <dsp:spPr>
        <a:xfrm>
          <a:off x="1979106" y="826982"/>
          <a:ext cx="4128412" cy="4128412"/>
        </a:xfrm>
        <a:custGeom>
          <a:avLst/>
          <a:gdLst/>
          <a:ahLst/>
          <a:cxnLst/>
          <a:rect l="0" t="0" r="0" b="0"/>
          <a:pathLst>
            <a:path>
              <a:moveTo>
                <a:pt x="4145" y="1933450"/>
              </a:moveTo>
              <a:arcTo wR="2064206" hR="2064206" stAng="11017908" swAng="1617029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F86AA-127D-4A5E-BB96-4078A7B029AF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E24-4DF7-416C-A217-E547ADD07C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F86AA-127D-4A5E-BB96-4078A7B029AF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E24-4DF7-416C-A217-E547ADD07C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728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F86AA-127D-4A5E-BB96-4078A7B029AF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E24-4DF7-416C-A217-E547ADD07C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218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F86AA-127D-4A5E-BB96-4078A7B029AF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E24-4DF7-416C-A217-E547ADD07C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74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F86AA-127D-4A5E-BB96-4078A7B029AF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E24-4DF7-416C-A217-E547ADD07C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01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F86AA-127D-4A5E-BB96-4078A7B029AF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E24-4DF7-416C-A217-E547ADD07C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016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F86AA-127D-4A5E-BB96-4078A7B029AF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E24-4DF7-416C-A217-E547ADD07C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438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F86AA-127D-4A5E-BB96-4078A7B029AF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E24-4DF7-416C-A217-E547ADD07C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881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F86AA-127D-4A5E-BB96-4078A7B029AF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E24-4DF7-416C-A217-E547ADD07C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320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F86AA-127D-4A5E-BB96-4078A7B029AF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E24-4DF7-416C-A217-E547ADD07C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30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F86AA-127D-4A5E-BB96-4078A7B029AF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E3E24-4DF7-416C-A217-E547ADD07C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163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F86AA-127D-4A5E-BB96-4078A7B029AF}" type="datetimeFigureOut">
              <a:rPr lang="ru-RU" smtClean="0"/>
              <a:t>01.02.2023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E3E24-4DF7-416C-A217-E547ADD07C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958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2.wdp"/><Relationship Id="rId7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microsoft.com/office/2007/relationships/hdphoto" Target="../media/hdphoto2.wdp"/><Relationship Id="rId7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microsoft.com/office/2007/relationships/hdphoto" Target="../media/hdphoto9.wdp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smp.iuorao.ru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2.wdp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3.wdp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4.wdp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5.wdp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6.wdp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7.wdp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8.wdp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9.wdp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0.wdp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1.wdp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2.wdp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3.wdp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4.wdp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5.wdp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microsoft.com/office/2007/relationships/hdphoto" Target="../media/hdphoto26.wdp"/><Relationship Id="rId7" Type="http://schemas.microsoft.com/office/2007/relationships/hdphoto" Target="../media/hdphoto28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microsoft.com/office/2007/relationships/hdphoto" Target="../media/hdphoto27.wdp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9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oollady.ru/pic/0004/043/0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" t="236" r="392" b="466"/>
          <a:stretch/>
        </p:blipFill>
        <p:spPr bwMode="auto">
          <a:xfrm>
            <a:off x="0" y="0"/>
            <a:ext cx="12192000" cy="6845904"/>
          </a:xfrm>
          <a:prstGeom prst="rect">
            <a:avLst/>
          </a:prstGeom>
          <a:solidFill>
            <a:schemeClr val="accent4"/>
          </a:solidFill>
        </p:spPr>
      </p:pic>
      <p:sp>
        <p:nvSpPr>
          <p:cNvPr id="6" name="Прямоугольник 5"/>
          <p:cNvSpPr/>
          <p:nvPr/>
        </p:nvSpPr>
        <p:spPr>
          <a:xfrm>
            <a:off x="2807369" y="553106"/>
            <a:ext cx="9095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Государственная политика в сфере общего образования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8148" y="5091448"/>
            <a:ext cx="102829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Стратегия развития общего образования: повышение качества образовательных результатов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6780" y="1674999"/>
            <a:ext cx="705852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b="1" dirty="0" smtClean="0">
                <a:solidFill>
                  <a:schemeClr val="bg1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Без современного качественного доступного образования, причем во всех регионах страны, невозможно добиться ничего в сфере развития. Должен, безусловно, соблюдаться базовый принцип системы российского образования — это справедливость, то есть доступность качественного образования для каждого ребенка в соответствии с его интересами и способностями, причем независимо от того, где он живет — в городе или деревне, в Москве или любом другом регионе страны, независимо от того, где учится — в государственной школе или частной, и, конечно, независимо от социального статуса и доходов родителей</a:t>
            </a:r>
            <a:r>
              <a:rPr lang="ru-RU" dirty="0" smtClean="0">
                <a:solidFill>
                  <a:schemeClr val="bg1"/>
                </a:solidFill>
              </a:rPr>
              <a:t>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061158" y="4030462"/>
            <a:ext cx="38661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Выступление Владимира Путина на заседании президиума Госсовета, посвящённом улучшению качества образования 25.08.2021г., </a:t>
            </a:r>
            <a:endParaRPr lang="ru-RU" sz="1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4672" y="1655749"/>
            <a:ext cx="4457962" cy="230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05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4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5332" y="263273"/>
            <a:ext cx="1781175" cy="6477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86824" y="910973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2023 год – ГОД ПЕДАГОГА и НАСТАВНИКА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14159" y="1280305"/>
            <a:ext cx="6689599" cy="45531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3591" y="6095738"/>
            <a:ext cx="39624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83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4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602" y="621102"/>
            <a:ext cx="10151496" cy="572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80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4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6822" y="418349"/>
            <a:ext cx="8557403" cy="581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62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4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0350" y="552659"/>
            <a:ext cx="9812836" cy="545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73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4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66543" y="984738"/>
            <a:ext cx="9365580" cy="448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1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4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34778" y="2553390"/>
            <a:ext cx="8846620" cy="33047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78286" y="478092"/>
            <a:ext cx="5345723" cy="15930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3421" y="699059"/>
            <a:ext cx="4154915" cy="107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65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4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984938"/>
              </p:ext>
            </p:extLst>
          </p:nvPr>
        </p:nvGraphicFramePr>
        <p:xfrm>
          <a:off x="1218067" y="552657"/>
          <a:ext cx="9681784" cy="5978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4417">
                  <a:extLst>
                    <a:ext uri="{9D8B030D-6E8A-4147-A177-3AD203B41FA5}">
                      <a16:colId xmlns:a16="http://schemas.microsoft.com/office/drawing/2014/main" val="3923635268"/>
                    </a:ext>
                  </a:extLst>
                </a:gridCol>
                <a:gridCol w="5687367">
                  <a:extLst>
                    <a:ext uri="{9D8B030D-6E8A-4147-A177-3AD203B41FA5}">
                      <a16:colId xmlns:a16="http://schemas.microsoft.com/office/drawing/2014/main" val="2459859240"/>
                    </a:ext>
                  </a:extLst>
                </a:gridCol>
              </a:tblGrid>
              <a:tr h="5978771">
                <a:tc>
                  <a:txBody>
                    <a:bodyPr/>
                    <a:lstStyle/>
                    <a:p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Проект «Школа </a:t>
                      </a:r>
                      <a:r>
                        <a:rPr lang="ru-RU" sz="1050" b="0" i="0" kern="1200" dirty="0" err="1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Минпросвещения</a:t>
                      </a:r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России» (ссылка на сайт:</a:t>
                      </a:r>
                      <a:r>
                        <a:rPr lang="ru-RU" sz="1050" b="0" i="0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050" b="0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https://smp.iuorao.ru/</a:t>
                      </a:r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является механизмом реализации базового принципа системы российского образования, сформулированного Президентом Российской Федерации В.В. Путиным: «справедливость, то есть доступность качественного образования для каждого ребенка в соответствии с его интересами и способностями. причем независимо от того, где он живет – в городе или деревне, в Москве или любом другом регионе страны, независимо от того, где учится – в государственной школе или частной, и, конечно, независимо от социального статуса и доходов родителей» (заседание президиума Государственного Совета по вопросу о задачах субъектов Российской Федерации в сфере общего образования 25 августа 2021 г.).</a:t>
                      </a:r>
                    </a:p>
                    <a:p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Проект направлен на реализацию Указа Президента Российской Федерации от 21 июля 2020 г. № 474 «О национальных целях развития Российской Федерации на период до 2030 года», на достижение целей, целевых показателей и результатов национального проекта «Образование».</a:t>
                      </a:r>
                    </a:p>
                    <a:p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Целью концепции проекта «Школа </a:t>
                      </a:r>
                      <a:r>
                        <a:rPr lang="ru-RU" sz="1050" b="0" i="0" kern="1200" dirty="0" err="1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Минпросвещения</a:t>
                      </a:r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России» является системное описание ключевых характеристик и параметров эталонной модели школы, обеспечивающих оптимальные (необходимые и достаточные) качественные условия обучения и воспитания каждого школьника в современных социально-экономических и геополитических реалиях для формирования и воплощения идеологии «единого образовательного пространства».</a:t>
                      </a:r>
                    </a:p>
                    <a:p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Миссия «Школы </a:t>
                      </a:r>
                      <a:r>
                        <a:rPr lang="ru-RU" sz="1050" b="0" i="0" kern="1200" dirty="0" err="1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Минпросвещения</a:t>
                      </a:r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России»: центр образования, воспитания и просвещения, объединяющий территориально и духовно детей и взрослых, разные поколения, разные профессии, разные социальные группы для обретения смысла жизни через познание, созидание, нравственные ценности для творческого построения будущего каждого и всех в России.</a:t>
                      </a:r>
                      <a:endParaRPr lang="ru-RU" sz="1050" b="0" i="0" kern="1200" dirty="0">
                        <a:solidFill>
                          <a:srgbClr val="0062AC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1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Задачи концепции проекта «Школа </a:t>
                      </a:r>
                      <a:r>
                        <a:rPr lang="ru-RU" sz="1050" b="1" i="0" kern="1200" dirty="0" err="1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Минпросвещения</a:t>
                      </a:r>
                      <a:r>
                        <a:rPr lang="ru-RU" sz="1050" b="1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России»:</a:t>
                      </a:r>
                      <a:endParaRPr lang="ru-RU" sz="1050" b="0" i="0" kern="1200" dirty="0" smtClean="0">
                        <a:solidFill>
                          <a:srgbClr val="0062AC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Определение единых магистральных направлений деятельности школ, формирующих единое образовательное пространство.</a:t>
                      </a:r>
                    </a:p>
                    <a:p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Формирование эталонной модели школы будущего с выделением единых критериев и активностей (учитывающих в том числе этнокультурные особенности) ее функционирования, обеспечивающей доступность качественного образования и предоставляющей равные возможности для всех обучающихся.</a:t>
                      </a:r>
                    </a:p>
                    <a:p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Формирование механизмов синхронизации и взаимодействия образовательных и учебных процессов (рабочие учебные программы, учебное расписание занятий, оценочные процедуры результатов обучения, линейка учебников, показателей деятельности) в существующей системе школьного образования, нормативных и методических документов, создание мотивирующих инструментов саморазвития и роста общеобразовательных организаций.</a:t>
                      </a:r>
                    </a:p>
                    <a:p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Закрепление статуса учителя как основополагающего элемента в системе качественного российского образования и становления российской гражданственности подрастающего поколения.</a:t>
                      </a:r>
                    </a:p>
                    <a:p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Формирование механизмов вовлечения и поддержки семьи в процесс социализации, выбора жизненного пути, формирования мировоззрения и субъективного благополучия ребёнка.</a:t>
                      </a:r>
                    </a:p>
                    <a:p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Формирование личностных результатов, обучающихся на основе развития их самосознания, самоопределения, </a:t>
                      </a:r>
                      <a:r>
                        <a:rPr lang="ru-RU" sz="1050" b="0" i="0" kern="1200" dirty="0" err="1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смыслообразования</a:t>
                      </a:r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морально-этической ориентации.</a:t>
                      </a:r>
                    </a:p>
                    <a:p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Закрепление всеобщей ответственности за качественное отечественное образование подрастающего поколения страны (родители, государство, профессиональные и бизнес-сообщества, средства массовой информации, общественные объединения, местные территориальные сообщества).</a:t>
                      </a:r>
                    </a:p>
                    <a:p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Единое образовательное пространство – инструмент формирования и палитра </a:t>
                      </a:r>
                      <a:r>
                        <a:rPr lang="ru-RU" sz="1050" b="0" i="0" kern="1200" dirty="0" err="1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смыслообразования</a:t>
                      </a:r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желаемого «образа будущего» российской отечественной школы – системы требований к деятельности школы, которые являются ее программой развития. При этом механизмы, пути и способы достижения обозначенных целей у каждой школы могут быть собственные, уникальные и неповторимые.</a:t>
                      </a:r>
                    </a:p>
                    <a:p>
                      <a:r>
                        <a:rPr lang="ru-RU" sz="1050" b="0" i="0" kern="1200" dirty="0" smtClean="0">
                          <a:solidFill>
                            <a:srgbClr val="0062AC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рамках проекта предполагается создание своего рода «настольной книги» директора школы, в которую войдут примеры, образцы, шаблоны документов и программ, регламентов и календарно-тематических планов, единого штатного расписания, кейсы лучших практик, мероприятий и событий. В этой книге каждый директор – и начинающий руководитель, и опытный мэтр, – найдёт для себя необходимые инструменты для включения в свою практику, которые нужны ему для того, чтобы его школа стала ещё интереснее, профессиональнее и успешнее – и маленькая школа в селе, и большой образовательный комплекс в городе, и «обычная среднестатистическая школа».</a:t>
                      </a:r>
                      <a:endParaRPr lang="ru-RU" sz="1050" b="0" i="0" kern="1200" dirty="0">
                        <a:solidFill>
                          <a:srgbClr val="0062AC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4226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556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4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8027" y="937862"/>
            <a:ext cx="9129469" cy="514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92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4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88123" y="960365"/>
            <a:ext cx="8912888" cy="511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37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4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19526" y="930310"/>
            <a:ext cx="8906621" cy="499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4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coollady.ru/pic/0004/043/0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" t="236" r="392" b="466"/>
          <a:stretch/>
        </p:blipFill>
        <p:spPr bwMode="auto">
          <a:xfrm>
            <a:off x="0" y="0"/>
            <a:ext cx="12192000" cy="6845904"/>
          </a:xfrm>
          <a:prstGeom prst="rect">
            <a:avLst/>
          </a:prstGeom>
          <a:solidFill>
            <a:schemeClr val="accent4"/>
          </a:solidFill>
        </p:spPr>
      </p:pic>
      <p:sp>
        <p:nvSpPr>
          <p:cNvPr id="6" name="Прямоугольник 5"/>
          <p:cNvSpPr/>
          <p:nvPr/>
        </p:nvSpPr>
        <p:spPr>
          <a:xfrm>
            <a:off x="2807369" y="553106"/>
            <a:ext cx="9095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Государственная политика в сфере общего образования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9011" y="5645446"/>
            <a:ext cx="102829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Стратегия развития общего образования: повышение качества образовательных результатов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971" y="1574811"/>
            <a:ext cx="9005978" cy="30028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385070" y="3602038"/>
            <a:ext cx="25181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С.С.Кравцов</a:t>
            </a:r>
            <a:r>
              <a:rPr lang="ru-RU" sz="1400" dirty="0" smtClean="0"/>
              <a:t>. Всероссийское совещание «Перспективные задачи развития образования. Октябрь, 2022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7700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4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15779" y="1013207"/>
            <a:ext cx="9296248" cy="54579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91024" y="381837"/>
            <a:ext cx="755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Школа </a:t>
            </a:r>
            <a:r>
              <a:rPr lang="ru-RU" b="1" dirty="0" err="1" smtClean="0">
                <a:solidFill>
                  <a:srgbClr val="FF0000"/>
                </a:solidFill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</a:rPr>
              <a:t> России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29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4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91024" y="381837"/>
            <a:ext cx="755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Школа </a:t>
            </a:r>
            <a:r>
              <a:rPr lang="ru-RU" b="1" dirty="0" err="1" smtClean="0">
                <a:solidFill>
                  <a:srgbClr val="FF0000"/>
                </a:solidFill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</a:rPr>
              <a:t>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4820" y="854110"/>
            <a:ext cx="9868898" cy="5667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33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894304" y="113436"/>
            <a:ext cx="755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Школа </a:t>
            </a:r>
            <a:r>
              <a:rPr lang="ru-RU" b="1" dirty="0" err="1" smtClean="0">
                <a:solidFill>
                  <a:srgbClr val="FF0000"/>
                </a:solidFill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</a:rPr>
              <a:t>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76317" y="15960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Единое образовательное пространство (обучение и воспитание): критерии образа будущего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4922" y="903979"/>
            <a:ext cx="9387395" cy="541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74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426" y="113436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894304" y="113436"/>
            <a:ext cx="755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Школа </a:t>
            </a:r>
            <a:r>
              <a:rPr lang="ru-RU" b="1" dirty="0" err="1" smtClean="0">
                <a:solidFill>
                  <a:srgbClr val="FF0000"/>
                </a:solidFill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</a:rPr>
              <a:t>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76317" y="15960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Единое образовательное пространство (обучение и воспитание): критерии образа будущего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9704" y="1205803"/>
            <a:ext cx="9801885" cy="473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2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426" y="113436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894304" y="113436"/>
            <a:ext cx="755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Школа </a:t>
            </a:r>
            <a:r>
              <a:rPr lang="ru-RU" b="1" dirty="0" err="1" smtClean="0">
                <a:solidFill>
                  <a:srgbClr val="FF0000"/>
                </a:solidFill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</a:rPr>
              <a:t>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76317" y="15960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Единое образовательное пространство (обучение и воспитание): критерии образа будущего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0402" y="1022421"/>
            <a:ext cx="9842882" cy="540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52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426" y="113436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894304" y="113436"/>
            <a:ext cx="755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Школа </a:t>
            </a:r>
            <a:r>
              <a:rPr lang="ru-RU" b="1" dirty="0" err="1" smtClean="0">
                <a:solidFill>
                  <a:srgbClr val="FF0000"/>
                </a:solidFill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</a:rPr>
              <a:t>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76317" y="15960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Единое образовательное пространство (обучение и воспитание): критерии образа будущего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79585" y="811439"/>
            <a:ext cx="9593215" cy="573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44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426" y="113436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894304" y="113436"/>
            <a:ext cx="755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Школа </a:t>
            </a:r>
            <a:r>
              <a:rPr lang="ru-RU" b="1" dirty="0" err="1" smtClean="0">
                <a:solidFill>
                  <a:srgbClr val="FF0000"/>
                </a:solidFill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</a:rPr>
              <a:t>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76317" y="15960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Единое образовательное пространство (обучение и воспитание): критерии образа будущего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2044" y="1024933"/>
            <a:ext cx="9951674" cy="5647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48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29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894304" y="113436"/>
            <a:ext cx="755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Школа </a:t>
            </a:r>
            <a:r>
              <a:rPr lang="ru-RU" b="1" dirty="0" err="1" smtClean="0">
                <a:solidFill>
                  <a:srgbClr val="FF0000"/>
                </a:solidFill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</a:rPr>
              <a:t>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76317" y="15960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Единое образовательное пространство (обучение и воспитание): критерии образа будущего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49139" y="873285"/>
            <a:ext cx="10106986" cy="541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9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29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894304" y="113436"/>
            <a:ext cx="755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Школа </a:t>
            </a:r>
            <a:r>
              <a:rPr lang="ru-RU" b="1" dirty="0" err="1" smtClean="0">
                <a:solidFill>
                  <a:srgbClr val="FF0000"/>
                </a:solidFill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</a:rPr>
              <a:t>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76317" y="15960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Единое образовательное пространство (обучение и воспитание): критерии образа будущего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80251" y="790543"/>
            <a:ext cx="10064338" cy="5792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30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29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894304" y="113436"/>
            <a:ext cx="755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Школа </a:t>
            </a:r>
            <a:r>
              <a:rPr lang="ru-RU" b="1" dirty="0" err="1" smtClean="0">
                <a:solidFill>
                  <a:srgbClr val="FF0000"/>
                </a:solidFill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</a:rPr>
              <a:t>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76317" y="15960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Единое образовательное пространство (обучение и воспитание): критерии образа будущего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6576" y="969471"/>
            <a:ext cx="9616273" cy="588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5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catherineasquithgallery.com/uploads/posts/2021-02/1613463773_16-p-fon-dlya-prezentatsii-pro-konstitutsiyu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68379" y="476032"/>
            <a:ext cx="87429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ЕДИНАЯ ДИНАМИЧНО РАЗВИВАЮЩАЯСЯ СИСТЕМА ОБРАЗОВАНИЯ РОССИИ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951504555"/>
              </p:ext>
            </p:extLst>
          </p:nvPr>
        </p:nvGraphicFramePr>
        <p:xfrm>
          <a:off x="1975852" y="1122363"/>
          <a:ext cx="8128000" cy="5189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 flipH="1">
            <a:off x="4371690" y="3017392"/>
            <a:ext cx="33363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ГАРАНТИЯ РАВЕНСТВА</a:t>
            </a:r>
            <a:br>
              <a:rPr lang="ru-RU" sz="1600" b="1" dirty="0" smtClean="0">
                <a:solidFill>
                  <a:srgbClr val="002060"/>
                </a:solidFill>
              </a:rPr>
            </a:br>
            <a:r>
              <a:rPr lang="ru-RU" sz="1600" b="1" dirty="0" smtClean="0">
                <a:solidFill>
                  <a:srgbClr val="002060"/>
                </a:solidFill>
              </a:rPr>
              <a:t>РЕСУРСОВ, УСЛОВИЙ, ВОЗМОЖНОСТЕЙ и ПОВЫШЕНИЯ КАЧЕСТВА РЕЗУЛЬТАТОВ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1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29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894304" y="113436"/>
            <a:ext cx="755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Школа </a:t>
            </a:r>
            <a:r>
              <a:rPr lang="ru-RU" b="1" dirty="0" err="1" smtClean="0">
                <a:solidFill>
                  <a:srgbClr val="FF0000"/>
                </a:solidFill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</a:rPr>
              <a:t>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76317" y="15960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Единое образовательное пространство (обучение и воспитание): критерии образа будущего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6141" y="904352"/>
            <a:ext cx="10168932" cy="559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8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29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894304" y="113436"/>
            <a:ext cx="755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Школа </a:t>
            </a:r>
            <a:r>
              <a:rPr lang="ru-RU" b="1" dirty="0" err="1" smtClean="0">
                <a:solidFill>
                  <a:srgbClr val="FF0000"/>
                </a:solidFill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</a:rPr>
              <a:t>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76317" y="159602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Единое образовательное пространство (обучение и воспитание): критерии образа будущего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94780" y="1042131"/>
            <a:ext cx="9377537" cy="5340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48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29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572757" y="708396"/>
            <a:ext cx="7556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Школа </a:t>
            </a:r>
            <a:r>
              <a:rPr lang="ru-RU" b="1" dirty="0" err="1" smtClean="0">
                <a:solidFill>
                  <a:srgbClr val="FF0000"/>
                </a:solidFill>
              </a:rPr>
              <a:t>Минпросвещения</a:t>
            </a:r>
            <a:r>
              <a:rPr lang="ru-RU" b="1" dirty="0" smtClean="0">
                <a:solidFill>
                  <a:srgbClr val="FF0000"/>
                </a:solidFill>
              </a:rPr>
              <a:t>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07912" y="549555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Единое образовательное пространство (обучение и воспитание): критерии образа будущего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9380" y="1412211"/>
            <a:ext cx="9056182" cy="473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4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catherineasquithgallery.com/uploads/posts/2021-02/1613463773_16-p-fon-dlya-prezentatsii-pro-konstitutsiyu-1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6200000">
            <a:off x="-519964" y="3139033"/>
            <a:ext cx="5602775" cy="3608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2462" y="257908"/>
            <a:ext cx="6963508" cy="637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81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catherineasquithgallery.com/uploads/posts/2021-02/1613463773_16-p-fon-dlya-prezentatsii-pro-konstitutsiyu-19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97" y="-166467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98759" y="596541"/>
            <a:ext cx="7928149" cy="53319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8809" y="1581371"/>
            <a:ext cx="3409950" cy="33623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809" y="504142"/>
            <a:ext cx="300037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24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oollady.ru/pic/0004/043/0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760" y="1789316"/>
            <a:ext cx="7843157" cy="41777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4021" y="633047"/>
            <a:ext cx="55479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ФУНКЦИОНАЛЬНАЯ ГРАМОТНОСТЬ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45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kartinkin.net/uploads/posts/2021-04/1617606125_53-p-flag-rossii-fon-dlya-prezentatsii-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455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5880" y="0"/>
            <a:ext cx="115196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612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catherineasquithgallery.com/uploads/posts/2021-02/1613463773_16-p-fon-dlya-prezentatsii-pro-konstitutsiyu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68379" y="476032"/>
            <a:ext cx="87429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ЕДИНАЯ ДИНАМИЧНО РАЗВИВАЮЩАЯСЯ СИСТЕМА ОБРАЗОВАНИЯ РОССИИ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313" y="1776111"/>
            <a:ext cx="9330687" cy="414059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00332" y="998231"/>
            <a:ext cx="68114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</a:rPr>
              <a:t>МОДЕЛЬ ВВЕДЕНИЯ ОБНОВЛЕННЫХ ФГОС НАЧАЛЬНОГО ОБЩЕГО И ОСНОВНОГО ОБЩЕГО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102475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catherineasquithgallery.com/uploads/posts/2021-02/1613463773_16-p-fon-dlya-prezentatsii-pro-konstitutsiyu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76692" y="451094"/>
            <a:ext cx="87429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ЕДИНАЯ ДИНАМИЧНО РАЗВИВАЮЩАЯСЯ СИСТЕМА ОБРАЗОВАНИЯ РОССИИ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12506" y="768162"/>
            <a:ext cx="68114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Введение ФООП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160" y="1168272"/>
            <a:ext cx="111556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В целях обеспечения единства образовательного пространства Российской </a:t>
            </a:r>
            <a:r>
              <a:rPr lang="ru-RU" sz="1400" dirty="0" smtClean="0"/>
              <a:t>Федерации </a:t>
            </a:r>
            <a:r>
              <a:rPr lang="ru-RU" sz="1400" b="1" dirty="0" smtClean="0"/>
              <a:t>с 1 сентября 2023 г. вводятся ФООП</a:t>
            </a:r>
            <a:r>
              <a:rPr lang="ru-RU" sz="1400" dirty="0" smtClean="0"/>
              <a:t>.</a:t>
            </a:r>
          </a:p>
          <a:p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/>
              <a:t>Единые </a:t>
            </a:r>
            <a:r>
              <a:rPr lang="ru-RU" sz="1400" dirty="0"/>
              <a:t>для Российской Федерации федеральные основные общеобразовательные программы (далее – ФООП</a:t>
            </a:r>
            <a:r>
              <a:rPr lang="ru-RU" sz="1400" dirty="0" smtClean="0"/>
              <a:t>) </a:t>
            </a:r>
            <a:r>
              <a:rPr lang="ru-RU" sz="1400" b="1" dirty="0"/>
              <a:t>разрабатываются и утверждаются </a:t>
            </a:r>
            <a:r>
              <a:rPr lang="ru-RU" sz="1400" b="1" dirty="0" err="1"/>
              <a:t>Минпросвещения</a:t>
            </a:r>
            <a:r>
              <a:rPr lang="ru-RU" sz="1400" b="1" dirty="0"/>
              <a:t> </a:t>
            </a:r>
            <a:r>
              <a:rPr lang="ru-RU" sz="1400" b="1" dirty="0" smtClean="0"/>
              <a:t>России</a:t>
            </a:r>
            <a:r>
              <a:rPr lang="ru-RU" sz="1400" dirty="0" smtClean="0"/>
              <a:t>.</a:t>
            </a:r>
          </a:p>
          <a:p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/>
              <a:t>Термин </a:t>
            </a:r>
            <a:r>
              <a:rPr lang="ru-RU" sz="1400" dirty="0"/>
              <a:t>«</a:t>
            </a:r>
            <a:r>
              <a:rPr lang="ru-RU" sz="1400" b="1" dirty="0"/>
              <a:t>примерные программы</a:t>
            </a:r>
            <a:r>
              <a:rPr lang="ru-RU" sz="1400" dirty="0"/>
              <a:t>» на уровне начального общего, основного общего и среднего общего образования </a:t>
            </a:r>
            <a:r>
              <a:rPr lang="ru-RU" sz="1400" b="1" dirty="0"/>
              <a:t>исключен</a:t>
            </a:r>
            <a:r>
              <a:rPr lang="ru-RU" sz="1400" dirty="0"/>
              <a:t> из Федерального закона № </a:t>
            </a:r>
            <a:r>
              <a:rPr lang="ru-RU" sz="1400" dirty="0" smtClean="0"/>
              <a:t>273-ФЗ.</a:t>
            </a:r>
          </a:p>
          <a:p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ФООП состоят </a:t>
            </a:r>
            <a:r>
              <a:rPr lang="ru-RU" sz="1400" b="1" dirty="0"/>
              <a:t>из трех разделов</a:t>
            </a:r>
            <a:r>
              <a:rPr lang="ru-RU" sz="1400" dirty="0"/>
              <a:t>: целевого, содержательного и </a:t>
            </a:r>
            <a:r>
              <a:rPr lang="ru-RU" sz="1400" dirty="0" smtClean="0"/>
              <a:t>организационного.</a:t>
            </a:r>
          </a:p>
          <a:p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ФООП включают учебно-методическую документацию: федеральный учебный план, федеральный календарный учебный график, федеральные рабочие программы учебных предметов, федеральную рабочую программу воспитания, федеральный календарный план воспитательной </a:t>
            </a:r>
            <a:r>
              <a:rPr lang="ru-RU" sz="1400" dirty="0" smtClean="0"/>
              <a:t>работы.</a:t>
            </a:r>
          </a:p>
          <a:p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В настоящее время содержательный раздел ФОП НОО включает федеральные рабочие программы учебных предметов «Русский язык», «Литературное чтение», «Окружающий мир». Содержательные разделы утвержденных ФОП ООО и ФОП СОО включают федеральные рабочие программы учебных предметов «Русский язык», «Литература», «Обществознание», «История», «География», «Основы безопасности жизнедеятельности». </a:t>
            </a:r>
            <a:r>
              <a:rPr lang="ru-RU" sz="1400" dirty="0" smtClean="0"/>
              <a:t>По </a:t>
            </a:r>
            <a:r>
              <a:rPr lang="ru-RU" sz="1400" dirty="0"/>
              <a:t>остальным учебным предметам, являющимся обязательными для изучения в соответствии с требованиями ФГОС, планируется завершить </a:t>
            </a:r>
            <a:r>
              <a:rPr lang="ru-RU" sz="1400" b="1" dirty="0"/>
              <a:t>до 1 июня 2023 года</a:t>
            </a:r>
            <a:r>
              <a:rPr lang="ru-RU" sz="1400" dirty="0"/>
              <a:t>. </a:t>
            </a:r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В ФОП НОО представлены </a:t>
            </a:r>
            <a:r>
              <a:rPr lang="ru-RU" sz="1400" b="1" dirty="0"/>
              <a:t>пять вариантов </a:t>
            </a:r>
            <a:r>
              <a:rPr lang="ru-RU" sz="1400" dirty="0"/>
              <a:t>федерального учебного плана. В ФОП ООО представлены </a:t>
            </a:r>
            <a:r>
              <a:rPr lang="ru-RU" sz="1400" b="1" dirty="0"/>
              <a:t>шесть вариантов </a:t>
            </a:r>
            <a:r>
              <a:rPr lang="ru-RU" sz="1400" dirty="0"/>
              <a:t>федерального учебного плана</a:t>
            </a:r>
            <a:r>
              <a:rPr lang="ru-RU" sz="1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967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catherineasquithgallery.com/uploads/posts/2021-02/1613463773_16-p-fon-dlya-prezentatsii-pro-konstitutsiyu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312506" y="442445"/>
            <a:ext cx="68114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Введение ФООП (продолжение)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160" y="986195"/>
            <a:ext cx="1115568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ФОП СОО включает 19 вариантов федерального учебного плана. Для каждого из профилей обучения предлагается от двух до семи вариантов учебного плана с учетом соблюдения требований ФГОС среднего общего образования: включение не менее 13 учебных предметов («Русский язык», «Литература», «Иностранный язык», «Математика», «Информатика», «История», «Обществознание», «География», «Физика», «Химия», «Биология», «Физическая культура», «Основы безопасности жизнедеятельности») и изучение не менее 2 учебных предметов на углубленном уровне.</a:t>
            </a:r>
          </a:p>
          <a:p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/>
              <a:t>В </a:t>
            </a:r>
            <a:r>
              <a:rPr lang="ru-RU" sz="1400" dirty="0"/>
              <a:t>интересах обучающихся и их родителей (законных представителей) в учебный план может быть включено изучение </a:t>
            </a:r>
            <a:r>
              <a:rPr lang="ru-RU" sz="1400" b="1" dirty="0"/>
              <a:t>3 и более </a:t>
            </a:r>
            <a:r>
              <a:rPr lang="ru-RU" sz="1400" dirty="0"/>
              <a:t>учебных предметов на углубленном уровне. При этом образовательная организация </a:t>
            </a:r>
            <a:r>
              <a:rPr lang="ru-RU" sz="1400" b="1" dirty="0"/>
              <a:t>самостоятельно распределяет количество часов</a:t>
            </a:r>
            <a:r>
              <a:rPr lang="ru-RU" sz="1400" dirty="0"/>
              <a:t>, отводимых на изучение учебных предметов</a:t>
            </a:r>
            <a:r>
              <a:rPr lang="ru-RU" sz="1400" dirty="0" smtClean="0"/>
              <a:t>.</a:t>
            </a:r>
          </a:p>
          <a:p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ФООП включают федеральный календарный учебный график, которым определено, что организация образовательной деятельности осуществляется по учебным четвертям. Федеральный календарный учебный график устанавливает также начало и окончание учебного года, </a:t>
            </a:r>
            <a:r>
              <a:rPr lang="ru-RU" sz="1400" b="1" dirty="0"/>
              <a:t>продолжительность учебных четвертей и каникул</a:t>
            </a:r>
            <a:r>
              <a:rPr lang="ru-RU" sz="1400" dirty="0"/>
              <a:t>, продолжительность уроков, перемен и распределение образовательной недельной нагрузки на обучающихся</a:t>
            </a:r>
            <a:r>
              <a:rPr lang="ru-RU" sz="1400" dirty="0" smtClean="0"/>
              <a:t>. При </a:t>
            </a:r>
            <a:r>
              <a:rPr lang="ru-RU" sz="1400" dirty="0"/>
              <a:t>этом на основании статей 12 и 28 Федерального закона </a:t>
            </a:r>
            <a:r>
              <a:rPr lang="ru-RU" sz="1400" b="1" dirty="0"/>
              <a:t>образовательная организация вправе самостоятельно разработать календарный учебный график</a:t>
            </a:r>
            <a:r>
              <a:rPr lang="ru-RU" sz="1400" dirty="0"/>
              <a:t>. Так, при составлении календарного учебного графика образовательная организация может использовать организацию учебного года по триместрам</a:t>
            </a:r>
            <a:r>
              <a:rPr lang="ru-RU" sz="1400" dirty="0" smtClean="0"/>
              <a:t>.</a:t>
            </a:r>
          </a:p>
          <a:p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/>
              <a:t>Содержание </a:t>
            </a:r>
            <a:r>
              <a:rPr lang="ru-RU" sz="1400" b="1" dirty="0"/>
              <a:t>и планируемые результаты </a:t>
            </a:r>
            <a:r>
              <a:rPr lang="ru-RU" sz="1400" dirty="0"/>
              <a:t>разработанных образовательными организациями ООП должны быть </a:t>
            </a:r>
            <a:r>
              <a:rPr lang="ru-RU" sz="1400" b="1" dirty="0"/>
              <a:t>не ниже соответствующих содержания и планируемых результатов ФООП</a:t>
            </a:r>
            <a:r>
              <a:rPr lang="ru-RU" sz="1400" dirty="0" smtClean="0"/>
              <a:t>.</a:t>
            </a:r>
          </a:p>
          <a:p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/>
              <a:t>Введение </a:t>
            </a:r>
            <a:r>
              <a:rPr lang="ru-RU" sz="1400" dirty="0"/>
              <a:t>ФООП является </a:t>
            </a:r>
            <a:r>
              <a:rPr lang="ru-RU" sz="1400" b="1" dirty="0"/>
              <a:t>обязательным с 1 сентября 2023 г. для обучающихся 1-11 классов </a:t>
            </a:r>
            <a:r>
              <a:rPr lang="ru-RU" sz="1400" dirty="0"/>
              <a:t>всех образовательных организаций, реализующих образовательные программы начального общего, основного общего, среднего общего образования..</a:t>
            </a:r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214582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catherineasquithgallery.com/uploads/posts/2021-02/1613463773_16-p-fon-dlya-prezentatsii-pro-konstitutsiyu-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329132" y="456485"/>
            <a:ext cx="68114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Введение ФООП (продолжение)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160" y="905232"/>
            <a:ext cx="111556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Общеобразовательные организации </a:t>
            </a:r>
            <a:r>
              <a:rPr lang="ru-RU" sz="1400" b="1" dirty="0"/>
              <a:t>в обязательном порядке </a:t>
            </a:r>
            <a:r>
              <a:rPr lang="ru-RU" sz="1400" dirty="0"/>
              <a:t>используют федеральные рабочие программы по учебным </a:t>
            </a:r>
            <a:r>
              <a:rPr lang="ru-RU" sz="1400" dirty="0" smtClean="0"/>
              <a:t>предметам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«</a:t>
            </a:r>
            <a:r>
              <a:rPr lang="ru-RU" sz="1400" dirty="0" smtClean="0">
                <a:solidFill>
                  <a:srgbClr val="C00000"/>
                </a:solidFill>
              </a:rPr>
              <a:t>Русский </a:t>
            </a:r>
            <a:r>
              <a:rPr lang="ru-RU" sz="1400" dirty="0">
                <a:solidFill>
                  <a:srgbClr val="C00000"/>
                </a:solidFill>
              </a:rPr>
              <a:t>язык</a:t>
            </a:r>
            <a:r>
              <a:rPr lang="ru-RU" sz="1400" dirty="0"/>
              <a:t>», «</a:t>
            </a:r>
            <a:r>
              <a:rPr lang="ru-RU" sz="1400" dirty="0">
                <a:solidFill>
                  <a:srgbClr val="C00000"/>
                </a:solidFill>
              </a:rPr>
              <a:t>Литературное чтение</a:t>
            </a:r>
            <a:r>
              <a:rPr lang="ru-RU" sz="1400" dirty="0"/>
              <a:t>» и «</a:t>
            </a:r>
            <a:r>
              <a:rPr lang="ru-RU" sz="1400" dirty="0">
                <a:solidFill>
                  <a:srgbClr val="C00000"/>
                </a:solidFill>
              </a:rPr>
              <a:t>Окружающий мир</a:t>
            </a:r>
            <a:r>
              <a:rPr lang="ru-RU" sz="1400" dirty="0"/>
              <a:t>» (начальное общее образование), </a:t>
            </a:r>
            <a:endParaRPr lang="ru-RU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«</a:t>
            </a:r>
            <a:r>
              <a:rPr lang="ru-RU" sz="1400" dirty="0">
                <a:solidFill>
                  <a:srgbClr val="C00000"/>
                </a:solidFill>
              </a:rPr>
              <a:t>Русский язык</a:t>
            </a:r>
            <a:r>
              <a:rPr lang="ru-RU" sz="1400" dirty="0"/>
              <a:t>», «</a:t>
            </a:r>
            <a:r>
              <a:rPr lang="ru-RU" sz="1400" dirty="0">
                <a:solidFill>
                  <a:srgbClr val="C00000"/>
                </a:solidFill>
              </a:rPr>
              <a:t>Литература</a:t>
            </a:r>
            <a:r>
              <a:rPr lang="ru-RU" sz="1400" dirty="0"/>
              <a:t>», «</a:t>
            </a:r>
            <a:r>
              <a:rPr lang="ru-RU" sz="1400" dirty="0">
                <a:solidFill>
                  <a:srgbClr val="C00000"/>
                </a:solidFill>
              </a:rPr>
              <a:t>История</a:t>
            </a:r>
            <a:r>
              <a:rPr lang="ru-RU" sz="1400" dirty="0"/>
              <a:t>», «</a:t>
            </a:r>
            <a:r>
              <a:rPr lang="ru-RU" sz="1400" dirty="0">
                <a:solidFill>
                  <a:srgbClr val="C00000"/>
                </a:solidFill>
              </a:rPr>
              <a:t>Обществознание</a:t>
            </a:r>
            <a:r>
              <a:rPr lang="ru-RU" sz="1400" dirty="0"/>
              <a:t>», «</a:t>
            </a:r>
            <a:r>
              <a:rPr lang="ru-RU" sz="1400" dirty="0">
                <a:solidFill>
                  <a:srgbClr val="C00000"/>
                </a:solidFill>
              </a:rPr>
              <a:t>География</a:t>
            </a:r>
            <a:r>
              <a:rPr lang="ru-RU" sz="1400" dirty="0"/>
              <a:t>» и «</a:t>
            </a:r>
            <a:r>
              <a:rPr lang="ru-RU" sz="1400" dirty="0">
                <a:solidFill>
                  <a:srgbClr val="C00000"/>
                </a:solidFill>
              </a:rPr>
              <a:t>Основы безопасности жизнедеятельности</a:t>
            </a:r>
            <a:r>
              <a:rPr lang="ru-RU" sz="1400" dirty="0"/>
              <a:t>» (основное общее и среднее общее образование). </a:t>
            </a:r>
            <a:endParaRPr lang="ru-RU" sz="1400" dirty="0" smtClean="0"/>
          </a:p>
          <a:p>
            <a:r>
              <a:rPr lang="ru-RU" sz="1400" dirty="0" smtClean="0"/>
              <a:t>По </a:t>
            </a:r>
            <a:r>
              <a:rPr lang="ru-RU" sz="1400" dirty="0"/>
              <a:t>остальным учебным предметам могут использоваться </a:t>
            </a:r>
            <a:r>
              <a:rPr lang="ru-RU" sz="1400" b="1" dirty="0"/>
              <a:t>как в неизменном виде, так и в качестве методической основы</a:t>
            </a:r>
            <a:r>
              <a:rPr lang="ru-RU" sz="1400" dirty="0"/>
              <a:t> для разработки педагогическими работниками авторских рабочих программ с учетом имеющегося опыта реализации углубленного изучения предмета. В этом случае необходимо соблюдать условие, что </a:t>
            </a:r>
            <a:r>
              <a:rPr lang="ru-RU" sz="1400" b="1" dirty="0"/>
              <a:t>содержание и планируемые результаты разработанных программ должны быть не ниже, чем в федеральных рабочих программах</a:t>
            </a:r>
            <a:r>
              <a:rPr lang="ru-RU" sz="14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/>
              <a:t>Образовательные </a:t>
            </a:r>
            <a:r>
              <a:rPr lang="ru-RU" sz="1400" dirty="0"/>
              <a:t>организации могут </a:t>
            </a:r>
            <a:r>
              <a:rPr lang="ru-RU" sz="1400" b="1" dirty="0"/>
              <a:t>непосредственно применять </a:t>
            </a:r>
            <a:r>
              <a:rPr lang="ru-RU" sz="1400" dirty="0"/>
              <a:t>федеральный учебный план и (или) федеральный календарный учебный график. В этом случае соответствующая </a:t>
            </a:r>
            <a:r>
              <a:rPr lang="ru-RU" sz="1400" b="1" dirty="0"/>
              <a:t>учебно-методическая </a:t>
            </a:r>
            <a:r>
              <a:rPr lang="ru-RU" sz="1400" b="1" dirty="0" smtClean="0"/>
              <a:t>документация </a:t>
            </a:r>
            <a:r>
              <a:rPr lang="ru-RU" sz="1400" b="1" dirty="0"/>
              <a:t>не </a:t>
            </a:r>
            <a:r>
              <a:rPr lang="ru-RU" sz="1400" b="1" dirty="0" smtClean="0"/>
              <a:t>разрабатывается</a:t>
            </a:r>
            <a:r>
              <a:rPr lang="ru-RU" sz="1400" dirty="0" smtClean="0"/>
              <a:t>.</a:t>
            </a:r>
          </a:p>
          <a:p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/>
              <a:t>Разработка </a:t>
            </a:r>
            <a:r>
              <a:rPr lang="ru-RU" sz="1400" dirty="0"/>
              <a:t>учебного плана относится к компетенции конкретной образовательной организации. </a:t>
            </a:r>
            <a:r>
              <a:rPr lang="ru-RU" sz="1400" dirty="0" smtClean="0"/>
              <a:t>Образовательные </a:t>
            </a:r>
            <a:r>
              <a:rPr lang="ru-RU" sz="1400" dirty="0"/>
              <a:t>организации </a:t>
            </a:r>
            <a:r>
              <a:rPr lang="ru-RU" sz="1400" b="1" dirty="0"/>
              <a:t>вправе перераспределить время, предусмотренное в федеральном учебном плане на изучение учебных предметов, по которым не проводится государственная итоговая аттестация, в пользу изучения иных учебных предметов, в том числе на организацию углубленного изучения отдельных учебных предметов и профильное обучение</a:t>
            </a:r>
            <a:r>
              <a:rPr lang="ru-RU" sz="1400" dirty="0" smtClean="0"/>
              <a:t>.</a:t>
            </a:r>
          </a:p>
          <a:p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/>
              <a:t>Во </a:t>
            </a:r>
            <a:r>
              <a:rPr lang="ru-RU" sz="1400" dirty="0"/>
              <a:t>втором квартале 2023 года ФГБНУ «Институт стратегии развития образования Российской академии образования» представит методические рекомендации по реализации федеральных рабочих программ по учебным предметам и единый подход к формированию </a:t>
            </a:r>
            <a:r>
              <a:rPr lang="ru-RU" sz="1400" dirty="0" smtClean="0"/>
              <a:t>календарно-тематического планирования.</a:t>
            </a:r>
          </a:p>
          <a:p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Индивидуальную консультативную помощь по вопросам введения ФООП учитель и руководитель образовательной организации может получить, обратившись к ресурсу «Единое содержание общего образования» по ссылке: </a:t>
            </a:r>
            <a:r>
              <a:rPr lang="ru-RU" sz="1400" dirty="0" smtClean="0"/>
              <a:t>https</a:t>
            </a:r>
            <a:r>
              <a:rPr lang="ru-RU" sz="1400" dirty="0"/>
              <a:t>://edsoo.ru/Goryachaya_liniya.htm. </a:t>
            </a:r>
            <a:endParaRPr lang="ru-RU" sz="14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426625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25002" y="283746"/>
            <a:ext cx="37900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КЛЮЧЕВЫЕ НАПРАВЛЕНИЯ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1235" y="984936"/>
            <a:ext cx="3324898" cy="50920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94349" y="2025406"/>
            <a:ext cx="3661305" cy="23508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40933" y="1659467"/>
            <a:ext cx="3894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КАЧЕСТВО ОБРАЗОВАНИЯ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23067" y="6258278"/>
            <a:ext cx="787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ЕДИНОЕ ОБРАЗОВАТЕЛЬНОЕ ПРОСТРАНСТВО (ОБУЧЕНИЕ И ВОСПИТАНИЕ) </a:t>
            </a:r>
          </a:p>
        </p:txBody>
      </p:sp>
    </p:spTree>
    <p:extLst>
      <p:ext uri="{BB962C8B-B14F-4D97-AF65-F5344CB8AC3E}">
        <p14:creationId xmlns:p14="http://schemas.microsoft.com/office/powerpoint/2010/main" val="208558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7oom.ru/powerpoint/fon-dlya-prezentacii-bloknot-0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169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25002" y="283746"/>
            <a:ext cx="50632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Разработка Федеральных программ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80020" y="6000127"/>
            <a:ext cx="787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B050"/>
                </a:solidFill>
              </a:rPr>
              <a:t>ЕДИНОЕ ОБРАЗОВАТЕЛЬНОЕ ПРОСТРАНСТВО (ОБУЧЕНИЕ И ВОСПИТАНИЕ)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8218" y="1350578"/>
            <a:ext cx="5178829" cy="40443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4932" y="745411"/>
            <a:ext cx="17811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48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1506</Words>
  <Application>Microsoft Office PowerPoint</Application>
  <PresentationFormat>Широкоэкранный</PresentationFormat>
  <Paragraphs>97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Yu Gothic UI Semibold</vt:lpstr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Кычкина Антонина Анатольевна</dc:creator>
  <cp:lastModifiedBy>Кычкина Антонина Анатольевна</cp:lastModifiedBy>
  <cp:revision>63</cp:revision>
  <dcterms:created xsi:type="dcterms:W3CDTF">2022-10-27T13:37:58Z</dcterms:created>
  <dcterms:modified xsi:type="dcterms:W3CDTF">2023-02-01T07:12:39Z</dcterms:modified>
</cp:coreProperties>
</file>